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343" r:id="rId4"/>
    <p:sldId id="499" r:id="rId5"/>
    <p:sldId id="500" r:id="rId6"/>
    <p:sldId id="503" r:id="rId7"/>
    <p:sldId id="501" r:id="rId8"/>
    <p:sldId id="502" r:id="rId9"/>
    <p:sldId id="489" r:id="rId10"/>
    <p:sldId id="490" r:id="rId11"/>
    <p:sldId id="491" r:id="rId12"/>
    <p:sldId id="492" r:id="rId13"/>
    <p:sldId id="493" r:id="rId14"/>
    <p:sldId id="494" r:id="rId15"/>
    <p:sldId id="495" r:id="rId16"/>
    <p:sldId id="496" r:id="rId17"/>
    <p:sldId id="497" r:id="rId18"/>
    <p:sldId id="498" r:id="rId19"/>
    <p:sldId id="488" r:id="rId20"/>
    <p:sldId id="257" r:id="rId21"/>
    <p:sldId id="258" r:id="rId22"/>
    <p:sldId id="259" r:id="rId23"/>
    <p:sldId id="260" r:id="rId24"/>
    <p:sldId id="261" r:id="rId25"/>
    <p:sldId id="262" r:id="rId26"/>
    <p:sldId id="363" r:id="rId27"/>
    <p:sldId id="364" r:id="rId28"/>
    <p:sldId id="277" r:id="rId29"/>
    <p:sldId id="278" r:id="rId30"/>
    <p:sldId id="279" r:id="rId31"/>
    <p:sldId id="522" r:id="rId32"/>
    <p:sldId id="543" r:id="rId33"/>
    <p:sldId id="523" r:id="rId34"/>
    <p:sldId id="524" r:id="rId35"/>
    <p:sldId id="525" r:id="rId36"/>
    <p:sldId id="526" r:id="rId37"/>
    <p:sldId id="527" r:id="rId38"/>
    <p:sldId id="528" r:id="rId39"/>
    <p:sldId id="529" r:id="rId40"/>
    <p:sldId id="530" r:id="rId41"/>
    <p:sldId id="531" r:id="rId42"/>
    <p:sldId id="532" r:id="rId43"/>
    <p:sldId id="533" r:id="rId44"/>
    <p:sldId id="534" r:id="rId45"/>
    <p:sldId id="535" r:id="rId46"/>
    <p:sldId id="536" r:id="rId47"/>
    <p:sldId id="537" r:id="rId48"/>
    <p:sldId id="544" r:id="rId49"/>
    <p:sldId id="538" r:id="rId50"/>
    <p:sldId id="539" r:id="rId51"/>
    <p:sldId id="540" r:id="rId52"/>
    <p:sldId id="541" r:id="rId53"/>
    <p:sldId id="542" r:id="rId54"/>
    <p:sldId id="545" r:id="rId55"/>
    <p:sldId id="546" r:id="rId56"/>
    <p:sldId id="547" r:id="rId57"/>
    <p:sldId id="548" r:id="rId58"/>
    <p:sldId id="549" r:id="rId59"/>
    <p:sldId id="550" r:id="rId60"/>
    <p:sldId id="551" r:id="rId61"/>
    <p:sldId id="552" r:id="rId62"/>
    <p:sldId id="553" r:id="rId63"/>
    <p:sldId id="554" r:id="rId64"/>
    <p:sldId id="555" r:id="rId65"/>
    <p:sldId id="556" r:id="rId66"/>
    <p:sldId id="557" r:id="rId67"/>
    <p:sldId id="558" r:id="rId68"/>
    <p:sldId id="559" r:id="rId69"/>
    <p:sldId id="560" r:id="rId70"/>
    <p:sldId id="561" r:id="rId71"/>
    <p:sldId id="562" r:id="rId72"/>
    <p:sldId id="563" r:id="rId73"/>
    <p:sldId id="564" r:id="rId74"/>
    <p:sldId id="565" r:id="rId75"/>
    <p:sldId id="566" r:id="rId76"/>
    <p:sldId id="567" r:id="rId77"/>
    <p:sldId id="568" r:id="rId78"/>
    <p:sldId id="569" r:id="rId79"/>
    <p:sldId id="570"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97" autoAdjust="0"/>
    <p:restoredTop sz="94660"/>
  </p:normalViewPr>
  <p:slideViewPr>
    <p:cSldViewPr snapToGrid="0">
      <p:cViewPr varScale="1">
        <p:scale>
          <a:sx n="114" d="100"/>
          <a:sy n="114" d="100"/>
        </p:scale>
        <p:origin x="20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AF53CC-FC4A-4152-BD04-E950E745FEFC}"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2173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74141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7307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8811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F53CC-FC4A-4152-BD04-E950E745FEFC}"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53998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AF53CC-FC4A-4152-BD04-E950E745FEFC}"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537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AF53CC-FC4A-4152-BD04-E950E745FEFC}" type="datetimeFigureOut">
              <a:rPr lang="en-US" smtClean="0"/>
              <a:t>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48160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AF53CC-FC4A-4152-BD04-E950E745FEFC}" type="datetimeFigureOut">
              <a:rPr lang="en-US" smtClean="0"/>
              <a:t>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18760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F53CC-FC4A-4152-BD04-E950E745FEFC}" type="datetimeFigureOut">
              <a:rPr lang="en-US" smtClean="0"/>
              <a:t>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7434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118521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0495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F53CC-FC4A-4152-BD04-E950E745FEFC}" type="datetimeFigureOut">
              <a:rPr lang="en-US" smtClean="0"/>
              <a:t>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A46E9-FBA5-4A0E-8D5D-3C79674B9C8E}" type="slidenum">
              <a:rPr lang="en-US" smtClean="0"/>
              <a:t>‹#›</a:t>
            </a:fld>
            <a:endParaRPr lang="en-US"/>
          </a:p>
        </p:txBody>
      </p:sp>
    </p:spTree>
    <p:extLst>
      <p:ext uri="{BB962C8B-B14F-4D97-AF65-F5344CB8AC3E}">
        <p14:creationId xmlns:p14="http://schemas.microsoft.com/office/powerpoint/2010/main" val="8739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8000" dirty="0">
              <a:latin typeface="Arial" panose="020B0604020202020204" pitchFamily="34" charset="0"/>
              <a:cs typeface="Arial" panose="020B0604020202020204" pitchFamily="34" charset="0"/>
            </a:endParaRPr>
          </a:p>
          <a:p>
            <a:pPr marL="0" indent="0" algn="ctr">
              <a:buNone/>
            </a:pPr>
            <a:r>
              <a:rPr lang="en-US" sz="8000" dirty="0">
                <a:solidFill>
                  <a:schemeClr val="bg1"/>
                </a:solidFill>
                <a:latin typeface="Arial" panose="020B0604020202020204" pitchFamily="34" charset="0"/>
                <a:cs typeface="Arial" panose="020B0604020202020204" pitchFamily="34" charset="0"/>
              </a:rPr>
              <a:t>CHÀO MỪNG</a:t>
            </a: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dirty="0">
                <a:solidFill>
                  <a:srgbClr val="FF0000"/>
                </a:solidFill>
                <a:latin typeface="Arial" panose="020B0604020202020204" pitchFamily="34" charset="0"/>
                <a:cs typeface="Arial" panose="020B0604020202020204" pitchFamily="34" charset="0"/>
              </a:rPr>
              <a:t>ANH CHỊ EM</a:t>
            </a:r>
          </a:p>
          <a:p>
            <a:pPr marL="0" indent="0" algn="ctr">
              <a:buNone/>
            </a:pPr>
            <a:r>
              <a:rPr lang="en-US" sz="4000" dirty="0">
                <a:solidFill>
                  <a:srgbClr val="FF0000"/>
                </a:solidFill>
                <a:latin typeface="Arial" panose="020B0604020202020204" pitchFamily="34" charset="0"/>
                <a:cs typeface="Arial" panose="020B0604020202020204" pitchFamily="34" charset="0"/>
              </a:rPr>
              <a:t>TRONG TÌNH YÊU CỨU CHÚA JESUS</a:t>
            </a:r>
            <a:endParaRPr lang="en-US" sz="2000" dirty="0">
              <a:solidFill>
                <a:schemeClr val="bg1"/>
              </a:solidFill>
              <a:latin typeface="Arial" panose="020B0604020202020204" pitchFamily="34" charset="0"/>
              <a:cs typeface="Arial" panose="020B0604020202020204" pitchFamily="34" charset="0"/>
            </a:endParaRPr>
          </a:p>
          <a:p>
            <a:pPr marL="0" indent="0" algn="ctr">
              <a:buNone/>
            </a:pPr>
            <a:endParaRPr lang="en-US" sz="2000" dirty="0">
              <a:solidFill>
                <a:schemeClr val="bg1"/>
              </a:solidFill>
              <a:latin typeface="Arial" panose="020B0604020202020204" pitchFamily="34" charset="0"/>
              <a:cs typeface="Arial" panose="020B0604020202020204" pitchFamily="34" charset="0"/>
            </a:endParaRPr>
          </a:p>
          <a:p>
            <a:pPr marL="0" indent="0" algn="ctr">
              <a:buNone/>
            </a:pPr>
            <a:r>
              <a:rPr lang="en-US" sz="1800" b="1" dirty="0">
                <a:latin typeface="Arial" panose="020B0604020202020204" pitchFamily="34" charset="0"/>
                <a:cs typeface="Arial" panose="020B0604020202020204" pitchFamily="34" charset="0"/>
              </a:rPr>
              <a:t>ĐẾN THAM DỰ BUỔI THỜ PHƯỢNG</a:t>
            </a:r>
          </a:p>
          <a:p>
            <a:pPr marL="0" indent="0" algn="ctr">
              <a:buNone/>
            </a:pPr>
            <a:r>
              <a:rPr lang="en-US" sz="1800" b="1" dirty="0">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NGÀY 07-01-2023</a:t>
            </a:r>
            <a:r>
              <a:rPr lang="en-US" sz="1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1167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Lửa thiêng cháy lên.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Lòng con đang cháy bao vui mừng.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Đến với Chúa Thánh Linh lòng con tươi mới.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239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Lửa thiêng cháy lên tình yêu Cha đến đem bao niềm vui.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Cho dù cuộc đời ngập tràn bao lo âu.</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82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Lửa thiêng cháy lên.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Lòng con đang cháy bao vui mừng.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Đến với Chúa Thánh Linh lòng con tươi mới.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93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Lửa thiêng cháy lên tình yêu Cha đến đem bao niềm vui.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Lửa thiêng luôn cháy mãi trong lòng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03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Cháy lên! Cháy lên!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Làm đổi mới tâm con Ngài ơi!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Cháy lên! Cháy lên!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Vì tình yêu Giê-xu.</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87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Cháy lên! Cháy lên!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Hiệp nhau cứu vớt bao tội nhân.</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Lửa linh luôn cháy mãi trong lòng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384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a:solidFill>
                  <a:srgbClr val="0070C0"/>
                </a:solidFill>
                <a:latin typeface="Arial" panose="020B0604020202020204" pitchFamily="34" charset="0"/>
                <a:cs typeface="Arial" panose="020B0604020202020204" pitchFamily="34" charset="0"/>
              </a:rPr>
              <a:t>MỌI SUY TÔN THUỘC VUA</a:t>
            </a:r>
          </a:p>
        </p:txBody>
      </p:sp>
    </p:spTree>
    <p:extLst>
      <p:ext uri="{BB962C8B-B14F-4D97-AF65-F5344CB8AC3E}">
        <p14:creationId xmlns:p14="http://schemas.microsoft.com/office/powerpoint/2010/main" val="255168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Đưa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đôi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tay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cao</a:t>
            </a:r>
            <a:r>
              <a:rPr lang="en-US" sz="4000" dirty="0">
                <a:solidFill>
                  <a:srgbClr val="0070C0"/>
                </a:solidFill>
                <a:latin typeface="Arial" panose="020B0604020202020204" pitchFamily="34" charset="0"/>
                <a:cs typeface="Arial" panose="020B0604020202020204" pitchFamily="34" charset="0"/>
              </a:rPr>
              <a:t> con </a:t>
            </a:r>
            <a:r>
              <a:rPr lang="en-US" sz="4000" dirty="0" err="1">
                <a:solidFill>
                  <a:srgbClr val="0070C0"/>
                </a:solidFill>
                <a:latin typeface="Arial" panose="020B0604020202020204" pitchFamily="34" charset="0"/>
                <a:cs typeface="Arial" panose="020B0604020202020204" pitchFamily="34" charset="0"/>
              </a:rPr>
              <a:t>thờ</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phượng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Với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tâm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linh</a:t>
            </a:r>
            <a:r>
              <a:rPr lang="en-US" sz="4000" dirty="0">
                <a:solidFill>
                  <a:srgbClr val="0070C0"/>
                </a:solidFill>
                <a:latin typeface="Arial" panose="020B0604020202020204" pitchFamily="34" charset="0"/>
                <a:cs typeface="Arial" panose="020B0604020202020204" pitchFamily="34" charset="0"/>
              </a:rPr>
              <a:t> con </a:t>
            </a:r>
            <a:r>
              <a:rPr lang="en-US" sz="4000" dirty="0" err="1">
                <a:solidFill>
                  <a:srgbClr val="0070C0"/>
                </a:solidFill>
                <a:latin typeface="Arial" panose="020B0604020202020204" pitchFamily="34" charset="0"/>
                <a:cs typeface="Arial" panose="020B0604020202020204" pitchFamily="34" charset="0"/>
              </a:rPr>
              <a:t>đang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hướng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Giê-xu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cao</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Lòng</a:t>
            </a:r>
            <a:r>
              <a:rPr lang="en-US" sz="4000" dirty="0">
                <a:solidFill>
                  <a:srgbClr val="0070C0"/>
                </a:solidFill>
                <a:latin typeface="Arial" panose="020B0604020202020204" pitchFamily="34" charset="0"/>
                <a:cs typeface="Arial" panose="020B0604020202020204" pitchFamily="34" charset="0"/>
              </a:rPr>
              <a:t> con </a:t>
            </a:r>
            <a:r>
              <a:rPr lang="en-US" sz="4000" dirty="0" err="1">
                <a:solidFill>
                  <a:srgbClr val="0070C0"/>
                </a:solidFill>
                <a:latin typeface="Arial" panose="020B0604020202020204" pitchFamily="34" charset="0"/>
                <a:cs typeface="Arial" panose="020B0604020202020204" pitchFamily="34" charset="0"/>
              </a:rPr>
              <a:t>ngợi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1073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muôn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của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thần</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hiện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diện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lòng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này</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Đấng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oai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hiển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duy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Mọi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suy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thuộc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153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a:solidFill>
                  <a:srgbClr val="0070C0"/>
                </a:solidFill>
                <a:latin typeface="Arial" panose="020B0604020202020204" pitchFamily="34" charset="0"/>
                <a:cs typeface="Arial" panose="020B0604020202020204" pitchFamily="34" charset="0"/>
              </a:rPr>
              <a:t>NGÀI LÀ MUÔN NHU CẦU CON</a:t>
            </a:r>
          </a:p>
        </p:txBody>
      </p:sp>
    </p:spTree>
    <p:extLst>
      <p:ext uri="{BB962C8B-B14F-4D97-AF65-F5344CB8AC3E}">
        <p14:creationId xmlns:p14="http://schemas.microsoft.com/office/powerpoint/2010/main" val="55850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6B4EC8-B2AF-A6EE-A197-D092D0310DE2}"/>
              </a:ext>
            </a:extLst>
          </p:cNvPr>
          <p:cNvSpPr txBox="1"/>
          <p:nvPr/>
        </p:nvSpPr>
        <p:spPr>
          <a:xfrm>
            <a:off x="187354" y="359646"/>
            <a:ext cx="12004646" cy="65556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panose="020F0502020204030204"/>
                <a:ea typeface="+mn-ea"/>
                <a:cs typeface="+mn-cs"/>
              </a:rPr>
              <a:t>BÀI TÍN ĐIỀU CÁC SỨ ĐỒ</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Tôi tin Đức Chúa Trời Toàn Năng, là Cha, là Đấng dựng nên trời đất, Tôi tin Giê-xu Christ, là Con độc sanh của Đức Chúa Trời và Chúa chúng 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Ngài được thai dựng bởi Thánh Linh, sanh bởi nữ đồng trinh Mary, chịu thương khó dưới tay Bôn-xơ Phi-lát, bị đóng đinh trên thập tự giá, chịu chết và chôn.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Ngài xuống âm phủ, đến ngày thứ ba, Ngài từ kẻ chết sống lại.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6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Ngài là sức thiêng chúng con dựa nương</a:t>
            </a:r>
          </a:p>
          <a:p>
            <a:pPr marL="0" indent="0" algn="ctr">
              <a:lnSpc>
                <a:spcPct val="150000"/>
              </a:lnSpc>
              <a:buNone/>
            </a:pPr>
            <a:r>
              <a:rPr lang="vi-VN" sz="4000" dirty="0">
                <a:solidFill>
                  <a:srgbClr val="0070C0"/>
                </a:solidFill>
                <a:cs typeface="Arial" panose="020B0604020202020204" pitchFamily="34" charset="0"/>
              </a:rPr>
              <a:t>Ngài là báo vật mà con mong tìm</a:t>
            </a:r>
          </a:p>
          <a:p>
            <a:pPr marL="0" indent="0" algn="ctr">
              <a:lnSpc>
                <a:spcPct val="150000"/>
              </a:lnSpc>
              <a:buNone/>
            </a:pPr>
            <a:r>
              <a:rPr lang="vi-VN" sz="4000" dirty="0">
                <a:solidFill>
                  <a:srgbClr val="0070C0"/>
                </a:solidFill>
                <a:cs typeface="Arial" panose="020B0604020202020204" pitchFamily="34" charset="0"/>
              </a:rPr>
              <a:t>Ngài là muôn nhu cầu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405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Lòng con mến yêu Chúa hơn ngọc châu</a:t>
            </a:r>
          </a:p>
          <a:p>
            <a:pPr marL="0" indent="0" algn="ctr">
              <a:lnSpc>
                <a:spcPct val="150000"/>
              </a:lnSpc>
              <a:buNone/>
            </a:pPr>
            <a:r>
              <a:rPr lang="vi-VN" sz="4000" dirty="0">
                <a:solidFill>
                  <a:srgbClr val="0070C0"/>
                </a:solidFill>
                <a:cs typeface="Arial" panose="020B0604020202020204" pitchFamily="34" charset="0"/>
              </a:rPr>
              <a:t>Ngài tha hết mọi tội lỗi trong đời</a:t>
            </a:r>
          </a:p>
          <a:p>
            <a:pPr marL="0" indent="0" algn="ctr">
              <a:lnSpc>
                <a:spcPct val="150000"/>
              </a:lnSpc>
              <a:buNone/>
            </a:pPr>
            <a:r>
              <a:rPr lang="vi-VN" sz="4000" dirty="0">
                <a:solidFill>
                  <a:srgbClr val="0070C0"/>
                </a:solidFill>
                <a:cs typeface="Arial" panose="020B0604020202020204" pitchFamily="34" charset="0"/>
              </a:rPr>
              <a:t>Ngài là muôn nhu cầu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5994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Giê xu là Chúa con</a:t>
            </a:r>
          </a:p>
          <a:p>
            <a:pPr marL="0" indent="0" algn="ctr">
              <a:lnSpc>
                <a:spcPct val="150000"/>
              </a:lnSpc>
              <a:buNone/>
            </a:pPr>
            <a:r>
              <a:rPr lang="vi-VN" sz="4000" dirty="0">
                <a:solidFill>
                  <a:srgbClr val="0070C0"/>
                </a:solidFill>
                <a:cs typeface="Arial" panose="020B0604020202020204" pitchFamily="34" charset="0"/>
              </a:rPr>
              <a:t>Chúa có danh đẹp thay</a:t>
            </a:r>
          </a:p>
          <a:p>
            <a:pPr marL="0" indent="0" algn="ctr">
              <a:lnSpc>
                <a:spcPct val="150000"/>
              </a:lnSpc>
              <a:buNone/>
            </a:pPr>
            <a:r>
              <a:rPr lang="vi-VN" sz="4000" dirty="0">
                <a:solidFill>
                  <a:srgbClr val="0070C0"/>
                </a:solidFill>
                <a:cs typeface="Arial" panose="020B0604020202020204" pitchFamily="34" charset="0"/>
              </a:rPr>
              <a:t>Giê xu là Chúa con</a:t>
            </a:r>
          </a:p>
          <a:p>
            <a:pPr marL="0" indent="0" algn="ctr">
              <a:lnSpc>
                <a:spcPct val="150000"/>
              </a:lnSpc>
              <a:buNone/>
            </a:pPr>
            <a:r>
              <a:rPr lang="vi-VN" sz="4000" dirty="0">
                <a:solidFill>
                  <a:srgbClr val="0070C0"/>
                </a:solidFill>
                <a:cs typeface="Arial" panose="020B0604020202020204" pitchFamily="34" charset="0"/>
              </a:rPr>
              <a:t>Quý bá</a:t>
            </a:r>
            <a:r>
              <a:rPr lang="en-US" sz="4000" dirty="0">
                <a:solidFill>
                  <a:srgbClr val="0070C0"/>
                </a:solidFill>
                <a:latin typeface="Arial" panose="020B0604020202020204" pitchFamily="34" charset="0"/>
                <a:cs typeface="Arial" panose="020B0604020202020204" pitchFamily="34" charset="0"/>
              </a:rPr>
              <a:t>u</a:t>
            </a:r>
            <a:r>
              <a:rPr lang="vi-VN" sz="4000" dirty="0">
                <a:solidFill>
                  <a:srgbClr val="0070C0"/>
                </a:solidFill>
                <a:cs typeface="Arial" panose="020B0604020202020204" pitchFamily="34" charset="0"/>
              </a:rPr>
              <a:t> thay danh Ngài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898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Ngài mang hết bao nhiêu ô nhục con</a:t>
            </a:r>
          </a:p>
          <a:p>
            <a:pPr marL="0" indent="0" algn="ctr">
              <a:lnSpc>
                <a:spcPct val="150000"/>
              </a:lnSpc>
              <a:buNone/>
            </a:pPr>
            <a:r>
              <a:rPr lang="vi-VN" sz="4000" dirty="0">
                <a:solidFill>
                  <a:srgbClr val="0070C0"/>
                </a:solidFill>
                <a:cs typeface="Arial" panose="020B0604020202020204" pitchFamily="34" charset="0"/>
              </a:rPr>
              <a:t>Ngài đã sống lại và sống muôn đời</a:t>
            </a:r>
          </a:p>
          <a:p>
            <a:pPr marL="0" indent="0" algn="ctr">
              <a:lnSpc>
                <a:spcPct val="150000"/>
              </a:lnSpc>
              <a:buNone/>
            </a:pPr>
            <a:r>
              <a:rPr lang="vi-VN" sz="4000" dirty="0">
                <a:solidFill>
                  <a:srgbClr val="0070C0"/>
                </a:solidFill>
                <a:cs typeface="Arial" panose="020B0604020202020204" pitchFamily="34" charset="0"/>
              </a:rPr>
              <a:t>Ngài là muôn nhu cầu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091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Hồi con vấp chân Chúa nâng vực con</a:t>
            </a:r>
          </a:p>
          <a:p>
            <a:pPr marL="0" indent="0" algn="ctr">
              <a:lnSpc>
                <a:spcPct val="150000"/>
              </a:lnSpc>
              <a:buNone/>
            </a:pPr>
            <a:r>
              <a:rPr lang="vi-VN" sz="4000" dirty="0">
                <a:solidFill>
                  <a:srgbClr val="0070C0"/>
                </a:solidFill>
                <a:cs typeface="Arial" panose="020B0604020202020204" pitchFamily="34" charset="0"/>
              </a:rPr>
              <a:t>Hồi tim héo tàn Ngài khiến tươi cười</a:t>
            </a:r>
          </a:p>
          <a:p>
            <a:pPr marL="0" indent="0" algn="ctr">
              <a:lnSpc>
                <a:spcPct val="150000"/>
              </a:lnSpc>
              <a:buNone/>
            </a:pPr>
            <a:r>
              <a:rPr lang="vi-VN" sz="4000" dirty="0">
                <a:solidFill>
                  <a:srgbClr val="0070C0"/>
                </a:solidFill>
                <a:cs typeface="Arial" panose="020B0604020202020204" pitchFamily="34" charset="0"/>
              </a:rPr>
              <a:t>Ngài là muôn nhu cầu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652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Giê xu là Chúa con</a:t>
            </a:r>
          </a:p>
          <a:p>
            <a:pPr marL="0" indent="0" algn="ctr">
              <a:lnSpc>
                <a:spcPct val="150000"/>
              </a:lnSpc>
              <a:buNone/>
            </a:pPr>
            <a:r>
              <a:rPr lang="vi-VN" sz="4000" dirty="0">
                <a:solidFill>
                  <a:srgbClr val="0070C0"/>
                </a:solidFill>
                <a:cs typeface="Arial" panose="020B0604020202020204" pitchFamily="34" charset="0"/>
              </a:rPr>
              <a:t>Chúa có danh đẹp thay</a:t>
            </a:r>
          </a:p>
          <a:p>
            <a:pPr marL="0" indent="0" algn="ctr">
              <a:lnSpc>
                <a:spcPct val="150000"/>
              </a:lnSpc>
              <a:buNone/>
            </a:pPr>
            <a:r>
              <a:rPr lang="vi-VN" sz="4000" dirty="0">
                <a:solidFill>
                  <a:srgbClr val="0070C0"/>
                </a:solidFill>
                <a:cs typeface="Arial" panose="020B0604020202020204" pitchFamily="34" charset="0"/>
              </a:rPr>
              <a:t>Giê xu là Chúa con</a:t>
            </a:r>
          </a:p>
          <a:p>
            <a:pPr marL="0" indent="0" algn="ctr">
              <a:lnSpc>
                <a:spcPct val="150000"/>
              </a:lnSpc>
              <a:buNone/>
            </a:pPr>
            <a:r>
              <a:rPr lang="vi-VN" sz="4000" dirty="0">
                <a:solidFill>
                  <a:srgbClr val="0070C0"/>
                </a:solidFill>
                <a:cs typeface="Arial" panose="020B0604020202020204" pitchFamily="34" charset="0"/>
              </a:rPr>
              <a:t>Quý bá</a:t>
            </a:r>
            <a:r>
              <a:rPr lang="en-US" sz="4000" dirty="0">
                <a:solidFill>
                  <a:srgbClr val="0070C0"/>
                </a:solidFill>
                <a:latin typeface="Arial" panose="020B0604020202020204" pitchFamily="34" charset="0"/>
                <a:cs typeface="Arial" panose="020B0604020202020204" pitchFamily="34" charset="0"/>
              </a:rPr>
              <a:t>u</a:t>
            </a:r>
            <a:r>
              <a:rPr lang="vi-VN" sz="4000" dirty="0">
                <a:solidFill>
                  <a:srgbClr val="0070C0"/>
                </a:solidFill>
                <a:cs typeface="Arial" panose="020B0604020202020204" pitchFamily="34" charset="0"/>
              </a:rPr>
              <a:t> thay danh Ngài</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238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BÀI CA DÂNG HIẾN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462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Lạy Cha xin hãy cho con được dâng hiến lên Ngài.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Khi Cha đã ban cho và con luôn nhớ ơn Cha.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Xin Cha thêm bội phần mọi điều con hiến dâng.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Lòng con ước mong dâng Ngài suốt cả đời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359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vi-VN" sz="4400">
                <a:solidFill>
                  <a:srgbClr val="0070C0"/>
                </a:solidFill>
                <a:cs typeface="Arial" panose="020B0604020202020204" pitchFamily="34" charset="0"/>
              </a:rPr>
              <a:t>‘</a:t>
            </a:r>
            <a:r>
              <a:rPr lang="vi-VN" sz="4000">
                <a:solidFill>
                  <a:srgbClr val="0070C0"/>
                </a:solidFill>
                <a:cs typeface="Arial" panose="020B0604020202020204" pitchFamily="34" charset="0"/>
              </a:rPr>
              <a:t>Lạy Cha chúng con ở trên trời</a:t>
            </a:r>
            <a:r>
              <a:rPr lang="en-US" sz="4000">
                <a:solidFill>
                  <a:srgbClr val="0070C0"/>
                </a:solidFill>
                <a:cs typeface="Arial" panose="020B0604020202020204" pitchFamily="34" charset="0"/>
              </a:rPr>
              <a:t> </a:t>
            </a:r>
          </a:p>
          <a:p>
            <a:pPr marL="0" indent="0" algn="ctr">
              <a:lnSpc>
                <a:spcPct val="150000"/>
              </a:lnSpc>
              <a:buNone/>
            </a:pPr>
            <a:r>
              <a:rPr lang="vi-VN" sz="4000">
                <a:solidFill>
                  <a:srgbClr val="0070C0"/>
                </a:solidFill>
                <a:cs typeface="Arial" panose="020B0604020202020204" pitchFamily="34" charset="0"/>
              </a:rPr>
              <a:t>Danh Cha được tôn thánh;</a:t>
            </a:r>
          </a:p>
          <a:p>
            <a:pPr marL="0" indent="0" algn="ctr">
              <a:lnSpc>
                <a:spcPct val="150000"/>
              </a:lnSpc>
              <a:buNone/>
            </a:pPr>
            <a:r>
              <a:rPr lang="en-US" sz="4000">
                <a:solidFill>
                  <a:srgbClr val="0070C0"/>
                </a:solidFill>
                <a:cs typeface="Arial" panose="020B0604020202020204" pitchFamily="34" charset="0"/>
              </a:rPr>
              <a:t>Nước </a:t>
            </a:r>
            <a:r>
              <a:rPr lang="vi-VN" sz="4000">
                <a:solidFill>
                  <a:srgbClr val="0070C0"/>
                </a:solidFill>
                <a:cs typeface="Arial" panose="020B0604020202020204" pitchFamily="34" charset="0"/>
              </a:rPr>
              <a:t>Cha được đến,</a:t>
            </a:r>
          </a:p>
          <a:p>
            <a:pPr marL="0" indent="0" algn="ctr">
              <a:lnSpc>
                <a:spcPct val="150000"/>
              </a:lnSpc>
              <a:buNone/>
            </a:pPr>
            <a:r>
              <a:rPr lang="vi-VN" sz="4000">
                <a:solidFill>
                  <a:srgbClr val="0070C0"/>
                </a:solidFill>
                <a:cs typeface="Arial" panose="020B0604020202020204" pitchFamily="34" charset="0"/>
              </a:rPr>
              <a:t>Ý Cha được nên, ở đất như ở trời!</a:t>
            </a:r>
          </a:p>
          <a:p>
            <a:pPr marL="0" indent="0" algn="ctr">
              <a:lnSpc>
                <a:spcPct val="150000"/>
              </a:lnSpc>
              <a:buNone/>
            </a:pPr>
            <a:r>
              <a:rPr lang="vi-VN" sz="4000">
                <a:solidFill>
                  <a:srgbClr val="0070C0"/>
                </a:solidFill>
                <a:cs typeface="Arial" panose="020B0604020202020204" pitchFamily="34" charset="0"/>
              </a:rPr>
              <a:t>Xin cho chúng con hôm nay </a:t>
            </a:r>
            <a:r>
              <a:rPr lang="en-US" sz="4000">
                <a:solidFill>
                  <a:srgbClr val="0070C0"/>
                </a:solidFill>
                <a:cs typeface="Arial" panose="020B0604020202020204" pitchFamily="34" charset="0"/>
              </a:rPr>
              <a:t>đồ ăn</a:t>
            </a:r>
            <a:r>
              <a:rPr lang="vi-VN" sz="4000">
                <a:solidFill>
                  <a:srgbClr val="0070C0"/>
                </a:solidFill>
                <a:cs typeface="Arial" panose="020B0604020202020204" pitchFamily="34" charset="0"/>
              </a:rPr>
              <a:t> đủ ngày;</a:t>
            </a:r>
          </a:p>
        </p:txBody>
      </p:sp>
    </p:spTree>
    <p:extLst>
      <p:ext uri="{BB962C8B-B14F-4D97-AF65-F5344CB8AC3E}">
        <p14:creationId xmlns:p14="http://schemas.microsoft.com/office/powerpoint/2010/main" val="274299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Autofit/>
          </a:bodyPr>
          <a:lstStyle/>
          <a:p>
            <a:pPr marL="0" indent="0" algn="ctr">
              <a:lnSpc>
                <a:spcPct val="150000"/>
              </a:lnSpc>
              <a:buNone/>
            </a:pPr>
            <a:r>
              <a:rPr lang="vi-VN" sz="4000">
                <a:solidFill>
                  <a:srgbClr val="0070C0"/>
                </a:solidFill>
                <a:cs typeface="Arial" panose="020B0604020202020204" pitchFamily="34" charset="0"/>
              </a:rPr>
              <a:t>Xin tha tội cho chúng con,</a:t>
            </a:r>
          </a:p>
          <a:p>
            <a:pPr marL="0" indent="0" algn="ctr">
              <a:lnSpc>
                <a:spcPct val="150000"/>
              </a:lnSpc>
              <a:buNone/>
            </a:pPr>
            <a:r>
              <a:rPr lang="vi-VN" sz="4000">
                <a:solidFill>
                  <a:srgbClr val="0070C0"/>
                </a:solidFill>
                <a:cs typeface="Arial" panose="020B0604020202020204" pitchFamily="34" charset="0"/>
              </a:rPr>
              <a:t>Như chúng con đã tha những kẻ </a:t>
            </a:r>
            <a:r>
              <a:rPr lang="en-US" sz="4000">
                <a:solidFill>
                  <a:srgbClr val="0070C0"/>
                </a:solidFill>
                <a:cs typeface="Arial" panose="020B0604020202020204" pitchFamily="34" charset="0"/>
              </a:rPr>
              <a:t>phạm tội nghịch cùng </a:t>
            </a:r>
            <a:r>
              <a:rPr lang="vi-VN" sz="4000">
                <a:solidFill>
                  <a:srgbClr val="0070C0"/>
                </a:solidFill>
                <a:cs typeface="Arial" panose="020B0604020202020204" pitchFamily="34" charset="0"/>
              </a:rPr>
              <a:t>chúng con;</a:t>
            </a:r>
          </a:p>
          <a:p>
            <a:pPr marL="0" indent="0" algn="ctr">
              <a:lnSpc>
                <a:spcPct val="150000"/>
              </a:lnSpc>
              <a:buNone/>
            </a:pPr>
            <a:r>
              <a:rPr lang="vi-VN" sz="4000">
                <a:solidFill>
                  <a:srgbClr val="0070C0"/>
                </a:solidFill>
                <a:cs typeface="Arial" panose="020B0604020202020204" pitchFamily="34" charset="0"/>
              </a:rPr>
              <a:t>Xin </a:t>
            </a:r>
            <a:r>
              <a:rPr lang="en-US" sz="4000">
                <a:solidFill>
                  <a:srgbClr val="0070C0"/>
                </a:solidFill>
                <a:cs typeface="Arial" panose="020B0604020202020204" pitchFamily="34" charset="0"/>
              </a:rPr>
              <a:t>chớ</a:t>
            </a:r>
            <a:r>
              <a:rPr lang="vi-VN" sz="4000">
                <a:solidFill>
                  <a:srgbClr val="0070C0"/>
                </a:solidFill>
                <a:cs typeface="Arial" panose="020B0604020202020204" pitchFamily="34" charset="0"/>
              </a:rPr>
              <a:t> để chúng con bị cám dỗ,</a:t>
            </a:r>
          </a:p>
          <a:p>
            <a:pPr marL="0" indent="0" algn="ctr">
              <a:lnSpc>
                <a:spcPct val="150000"/>
              </a:lnSpc>
              <a:buNone/>
            </a:pPr>
            <a:r>
              <a:rPr lang="vi-VN" sz="4000">
                <a:solidFill>
                  <a:srgbClr val="0070C0"/>
                </a:solidFill>
                <a:cs typeface="Arial" panose="020B0604020202020204" pitchFamily="34" charset="0"/>
              </a:rPr>
              <a:t>Nhưng cứu chúng con</a:t>
            </a:r>
            <a:r>
              <a:rPr lang="en-US" sz="4000">
                <a:solidFill>
                  <a:srgbClr val="0070C0"/>
                </a:solidFill>
                <a:cs typeface="Arial" panose="020B0604020202020204" pitchFamily="34" charset="0"/>
              </a:rPr>
              <a:t> ra</a:t>
            </a:r>
            <a:r>
              <a:rPr lang="vi-VN" sz="4000">
                <a:solidFill>
                  <a:srgbClr val="0070C0"/>
                </a:solidFill>
                <a:cs typeface="Arial" panose="020B0604020202020204" pitchFamily="34" charset="0"/>
              </a:rPr>
              <a:t> khỏi điều ác!</a:t>
            </a:r>
          </a:p>
          <a:p>
            <a:pPr marL="0" indent="0" algn="ctr">
              <a:lnSpc>
                <a:spcPct val="150000"/>
              </a:lnSpc>
              <a:buNone/>
            </a:pPr>
            <a:r>
              <a:rPr lang="en-US" sz="4000">
                <a:solidFill>
                  <a:srgbClr val="0070C0"/>
                </a:solidFill>
                <a:cs typeface="Arial" panose="020B0604020202020204" pitchFamily="34" charset="0"/>
              </a:rPr>
              <a:t>(</a:t>
            </a:r>
            <a:r>
              <a:rPr lang="vi-VN" sz="4000">
                <a:solidFill>
                  <a:srgbClr val="0070C0"/>
                </a:solidFill>
                <a:cs typeface="Arial" panose="020B0604020202020204" pitchFamily="34" charset="0"/>
              </a:rPr>
              <a:t>Vì </a:t>
            </a:r>
            <a:r>
              <a:rPr lang="en-US" sz="4000">
                <a:solidFill>
                  <a:srgbClr val="0070C0"/>
                </a:solidFill>
                <a:cs typeface="Arial" panose="020B0604020202020204" pitchFamily="34" charset="0"/>
              </a:rPr>
              <a:t>nước quyền</a:t>
            </a:r>
            <a:r>
              <a:rPr lang="vi-VN" sz="4000">
                <a:solidFill>
                  <a:srgbClr val="0070C0"/>
                </a:solidFill>
                <a:cs typeface="Arial" panose="020B0604020202020204" pitchFamily="34" charset="0"/>
              </a:rPr>
              <a:t> </a:t>
            </a:r>
            <a:r>
              <a:rPr lang="en-US" sz="4000">
                <a:solidFill>
                  <a:srgbClr val="0070C0"/>
                </a:solidFill>
                <a:cs typeface="Arial" panose="020B0604020202020204" pitchFamily="34" charset="0"/>
              </a:rPr>
              <a:t>vinh hiển </a:t>
            </a:r>
            <a:r>
              <a:rPr lang="vi-VN" sz="4000">
                <a:solidFill>
                  <a:srgbClr val="0070C0"/>
                </a:solidFill>
                <a:cs typeface="Arial" panose="020B0604020202020204" pitchFamily="34" charset="0"/>
              </a:rPr>
              <a:t>đều thuộc về Ch</a:t>
            </a:r>
            <a:r>
              <a:rPr lang="en-US" sz="4000">
                <a:solidFill>
                  <a:srgbClr val="0070C0"/>
                </a:solidFill>
                <a:cs typeface="Arial" panose="020B0604020202020204" pitchFamily="34" charset="0"/>
              </a:rPr>
              <a:t>a đời đời, vô cùng ,A men)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78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C38ABF-93D2-BC73-847B-EEA3728FA406}"/>
              </a:ext>
            </a:extLst>
          </p:cNvPr>
          <p:cNvSpPr txBox="1"/>
          <p:nvPr/>
        </p:nvSpPr>
        <p:spPr>
          <a:xfrm>
            <a:off x="100668" y="800310"/>
            <a:ext cx="12091332" cy="4801314"/>
          </a:xfrm>
          <a:prstGeom prst="rect">
            <a:avLst/>
          </a:prstGeom>
          <a:noFill/>
        </p:spPr>
        <p:txBody>
          <a:bodyPr wrap="square">
            <a:spAutoFit/>
          </a:bodyPr>
          <a:lstStyle/>
          <a:p>
            <a:r>
              <a:rPr lang="en-US" sz="3600"/>
              <a:t>Ngài thăng thiên ngồi bên hữu Đức Chúa Trời Toàn Năng, là Cha.</a:t>
            </a:r>
          </a:p>
          <a:p>
            <a:endParaRPr lang="en-US" sz="3600"/>
          </a:p>
          <a:p>
            <a:r>
              <a:rPr lang="en-US" sz="3600"/>
              <a:t>Từ đó Ngài sẽ trở lại để xét đoán kẻ sống và kẻ chết.</a:t>
            </a:r>
          </a:p>
          <a:p>
            <a:endParaRPr lang="en-US" sz="3600"/>
          </a:p>
          <a:p>
            <a:r>
              <a:rPr lang="en-US" sz="3600"/>
              <a:t>Tôi tin Thánh Linh</a:t>
            </a:r>
          </a:p>
          <a:p>
            <a:endParaRPr lang="en-US" sz="3600"/>
          </a:p>
          <a:p>
            <a:r>
              <a:rPr lang="en-US" sz="3600"/>
              <a:t>Tôi tin Hội Thánh phổ thông, sự cảm thông của thánh đồ, sự tha tội, sự sống lại của thân thể và sự sống đời đời. A-men.</a:t>
            </a:r>
          </a:p>
          <a:p>
            <a:endParaRPr lang="en-US"/>
          </a:p>
        </p:txBody>
      </p:sp>
    </p:spTree>
    <p:extLst>
      <p:ext uri="{BB962C8B-B14F-4D97-AF65-F5344CB8AC3E}">
        <p14:creationId xmlns:p14="http://schemas.microsoft.com/office/powerpoint/2010/main" val="3995977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ha lê lu gia.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ha lê lu gia.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ha lê lu gia.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gia A men.</a:t>
            </a:r>
          </a:p>
        </p:txBody>
      </p:sp>
    </p:spTree>
    <p:extLst>
      <p:ext uri="{BB962C8B-B14F-4D97-AF65-F5344CB8AC3E}">
        <p14:creationId xmlns:p14="http://schemas.microsoft.com/office/powerpoint/2010/main" val="686238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4F2D-5E4E-140A-5E26-78F58B6FD205}"/>
              </a:ext>
            </a:extLst>
          </p:cNvPr>
          <p:cNvSpPr>
            <a:spLocks noGrp="1"/>
          </p:cNvSpPr>
          <p:nvPr>
            <p:ph type="title"/>
          </p:nvPr>
        </p:nvSpPr>
        <p:spPr/>
        <p:txBody>
          <a:bodyPr/>
          <a:lstStyle/>
          <a:p>
            <a:pPr algn="ctr"/>
            <a:r>
              <a:rPr lang="en-US">
                <a:solidFill>
                  <a:srgbClr val="FF0000"/>
                </a:solidFill>
              </a:rPr>
              <a:t>Sáng-Thế-Ký(18,19)</a:t>
            </a:r>
            <a:br>
              <a:rPr lang="en-US">
                <a:solidFill>
                  <a:srgbClr val="FF0000"/>
                </a:solidFill>
              </a:rPr>
            </a:br>
            <a:r>
              <a:rPr lang="en-US">
                <a:solidFill>
                  <a:srgbClr val="FF0000"/>
                </a:solidFill>
              </a:rPr>
              <a:t>Ma-Thi-ơ(6:1-18)</a:t>
            </a:r>
          </a:p>
        </p:txBody>
      </p:sp>
    </p:spTree>
    <p:extLst>
      <p:ext uri="{BB962C8B-B14F-4D97-AF65-F5344CB8AC3E}">
        <p14:creationId xmlns:p14="http://schemas.microsoft.com/office/powerpoint/2010/main" val="2206267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0B7F-F6E8-4150-622A-1EE2F588A97B}"/>
              </a:ext>
            </a:extLst>
          </p:cNvPr>
          <p:cNvSpPr>
            <a:spLocks noGrp="1"/>
          </p:cNvSpPr>
          <p:nvPr>
            <p:ph type="title"/>
          </p:nvPr>
        </p:nvSpPr>
        <p:spPr/>
        <p:txBody>
          <a:bodyPr/>
          <a:lstStyle/>
          <a:p>
            <a:pPr algn="ctr"/>
            <a:r>
              <a:rPr lang="en-US">
                <a:solidFill>
                  <a:srgbClr val="FF0000"/>
                </a:solidFill>
              </a:rPr>
              <a:t>Sáng-Thế Ký 18</a:t>
            </a:r>
          </a:p>
        </p:txBody>
      </p:sp>
    </p:spTree>
    <p:extLst>
      <p:ext uri="{BB962C8B-B14F-4D97-AF65-F5344CB8AC3E}">
        <p14:creationId xmlns:p14="http://schemas.microsoft.com/office/powerpoint/2010/main" val="2660240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6001643"/>
          </a:xfrm>
          <a:prstGeom prst="rect">
            <a:avLst/>
          </a:prstGeom>
          <a:noFill/>
        </p:spPr>
        <p:txBody>
          <a:bodyPr wrap="square">
            <a:spAutoFit/>
          </a:bodyPr>
          <a:lstStyle/>
          <a:p>
            <a:r>
              <a:rPr lang="en-US" sz="4800">
                <a:solidFill>
                  <a:srgbClr val="FF0000"/>
                </a:solidFill>
              </a:rPr>
              <a:t>1</a:t>
            </a:r>
            <a:r>
              <a:rPr lang="en-US" sz="4800"/>
              <a:t>Đức Giê-hô-va hiện ra với Áp-ra-ham gần các cây sồi của Mam-rê, khi ông đang ngồi nơi cửa trại vào lúc trời nắng gắt trong ngày. </a:t>
            </a:r>
            <a:r>
              <a:rPr lang="en-US" sz="4800">
                <a:solidFill>
                  <a:srgbClr val="FF0000"/>
                </a:solidFill>
              </a:rPr>
              <a:t>2</a:t>
            </a:r>
            <a:r>
              <a:rPr lang="en-US" sz="4800"/>
              <a:t>Áp-ra-ham ngước mắt lên, thấy ba người đứng trước mặt mình. Vừa thấy họ, ông liền từ cửa trại chạy ra đón và quỳ sấp mặt xuống đất. </a:t>
            </a:r>
            <a:r>
              <a:rPr lang="vi-VN" sz="4800">
                <a:solidFill>
                  <a:srgbClr val="FF0000"/>
                </a:solidFill>
              </a:rPr>
              <a:t>3</a:t>
            </a:r>
            <a:r>
              <a:rPr lang="vi-VN" sz="4800"/>
              <a:t>Ông nói: “Thưa chúa, nếu tôi được ơn trước mặt chúa, xin đừng bỏ qua đầy tớ Chúa. </a:t>
            </a:r>
            <a:endParaRPr lang="en-US" sz="4800"/>
          </a:p>
        </p:txBody>
      </p:sp>
    </p:spTree>
    <p:extLst>
      <p:ext uri="{BB962C8B-B14F-4D97-AF65-F5344CB8AC3E}">
        <p14:creationId xmlns:p14="http://schemas.microsoft.com/office/powerpoint/2010/main" val="2250175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1123" y="167186"/>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4</a:t>
            </a:r>
            <a:r>
              <a:rPr kumimoji="0" lang="vi-VN" sz="4800" b="0" i="0" u="none" strike="noStrike" kern="1200" cap="none" spc="0" normalizeH="0" baseline="0" noProof="0">
                <a:ln>
                  <a:noFill/>
                </a:ln>
                <a:effectLst/>
                <a:uLnTx/>
                <a:uFillTx/>
                <a:latin typeface="Calibri" panose="020F0502020204030204"/>
                <a:ea typeface="+mn-ea"/>
                <a:cs typeface="+mn-cs"/>
              </a:rPr>
              <a:t>Xin cho tôi lấy ít nước, mời quý ngài rửa chân rồi nằm nghỉ dưới bóng cây nầy.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5</a:t>
            </a:r>
            <a:r>
              <a:rPr kumimoji="0" lang="vi-VN" sz="4800" b="0" i="0" u="none" strike="noStrike" kern="1200" cap="none" spc="0" normalizeH="0" baseline="0" noProof="0">
                <a:ln>
                  <a:noFill/>
                </a:ln>
                <a:effectLst/>
                <a:uLnTx/>
                <a:uFillTx/>
                <a:latin typeface="Calibri" panose="020F0502020204030204"/>
                <a:ea typeface="+mn-ea"/>
                <a:cs typeface="+mn-cs"/>
              </a:rPr>
              <a:t>Dù gì quý ngài cũng đã quá bộ đến nhà đầy tớ rồi, xin cho phép tôi đem một ít bánh để quý ngài lót dạ rồi hãy lên đường.” Các vị ấy nói: “Hãy cứ làm như điều ông nói.”</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743912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6</a:t>
            </a:r>
            <a:r>
              <a:rPr kumimoji="0" lang="vi-VN" sz="4800" b="0" i="0" u="none" strike="noStrike" kern="1200" cap="none" spc="0" normalizeH="0" baseline="0" noProof="0">
                <a:ln>
                  <a:noFill/>
                </a:ln>
                <a:effectLst/>
                <a:uLnTx/>
                <a:uFillTx/>
                <a:latin typeface="Calibri" panose="020F0502020204030204"/>
                <a:ea typeface="+mn-ea"/>
                <a:cs typeface="+mn-cs"/>
              </a:rPr>
              <a:t>Áp-ra-ham vội vàng trở về trại, đến nói với Sa-ra: “Hãy mau lấy hai mươi ký tinh bột, nhồi và làm bánh đi.”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7</a:t>
            </a:r>
            <a:r>
              <a:rPr kumimoji="0" lang="vi-VN" sz="4800" b="0" i="0" u="none" strike="noStrike" kern="1200" cap="none" spc="0" normalizeH="0" baseline="0" noProof="0">
                <a:ln>
                  <a:noFill/>
                </a:ln>
                <a:effectLst/>
                <a:uLnTx/>
                <a:uFillTx/>
                <a:latin typeface="Calibri" panose="020F0502020204030204"/>
                <a:ea typeface="+mn-ea"/>
                <a:cs typeface="+mn-cs"/>
              </a:rPr>
              <a:t>Áp-ra-ham chạy đến chỗ bầy gia súc, bắt một con bê béo tốt, giao cho đầy tớ để nhanh chóng nấu dọn.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8</a:t>
            </a:r>
            <a:r>
              <a:rPr kumimoji="0" lang="vi-VN" sz="4800" b="0" i="0" u="none" strike="noStrike" kern="1200" cap="none" spc="0" normalizeH="0" baseline="0" noProof="0">
                <a:ln>
                  <a:noFill/>
                </a:ln>
                <a:effectLst/>
                <a:uLnTx/>
                <a:uFillTx/>
                <a:latin typeface="Calibri" panose="020F0502020204030204"/>
                <a:ea typeface="+mn-ea"/>
                <a:cs typeface="+mn-cs"/>
              </a:rPr>
              <a:t>Ông đem sữa tươi, sữa chua và thịt bê đã nấu xong, dọn ra trước mặt các vị ấy. Trong lúc họ ăn, ông đứng hầu dưới bóng cây.</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835287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9</a:t>
            </a:r>
            <a:r>
              <a:rPr kumimoji="0" lang="vi-VN" sz="4800" b="0" i="0" u="none" strike="noStrike" kern="1200" cap="none" spc="0" normalizeH="0" baseline="0" noProof="0">
                <a:ln>
                  <a:noFill/>
                </a:ln>
                <a:effectLst/>
                <a:uLnTx/>
                <a:uFillTx/>
                <a:latin typeface="Calibri" panose="020F0502020204030204"/>
                <a:ea typeface="+mn-ea"/>
                <a:cs typeface="+mn-cs"/>
              </a:rPr>
              <a:t>Các vị ấy hỏi Áp-ra-ham: “Sa-ra vợ của con đâu?” Ông thưa: “Kìa, nàng đang ở trong trại.”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10</a:t>
            </a:r>
            <a:r>
              <a:rPr kumimoji="0" lang="vi-VN" sz="4800" b="0" i="0" u="none" strike="noStrike" kern="1200" cap="none" spc="0" normalizeH="0" baseline="0" noProof="0">
                <a:ln>
                  <a:noFill/>
                </a:ln>
                <a:effectLst/>
                <a:uLnTx/>
                <a:uFillTx/>
                <a:latin typeface="Calibri" panose="020F0502020204030204"/>
                <a:ea typeface="+mn-ea"/>
                <a:cs typeface="+mn-cs"/>
              </a:rPr>
              <a:t>Một vị nói: “Khoảng thời gian nầy năm sau, ta chắc chắn sẽ trở lại đây với con, và lúc ấy Sa-ra, vợ con, sẽ có một con trai.” Sa-ra nghe được lời đó tại cửa trại, sau lưng vị 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11</a:t>
            </a:r>
            <a:r>
              <a:rPr kumimoji="0" lang="vi-VN" sz="4800" b="0" i="0" u="none" strike="noStrike" kern="1200" cap="none" spc="0" normalizeH="0" baseline="0" noProof="0">
                <a:ln>
                  <a:noFill/>
                </a:ln>
                <a:effectLst/>
                <a:uLnTx/>
                <a:uFillTx/>
                <a:latin typeface="Calibri" panose="020F0502020204030204"/>
                <a:ea typeface="+mn-ea"/>
                <a:cs typeface="+mn-cs"/>
              </a:rPr>
              <a:t>Cả Áp-ra-ham và Sa-ra đều đã già, tuổi đã cao. Sa-ra không còn khả năng sinh sản. </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2847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02734" y="116852"/>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12</a:t>
            </a:r>
            <a:r>
              <a:rPr kumimoji="0" lang="vi-VN" sz="4800" b="0" i="0" u="none" strike="noStrike" kern="1200" cap="none" spc="0" normalizeH="0" baseline="0" noProof="0">
                <a:ln>
                  <a:noFill/>
                </a:ln>
                <a:effectLst/>
                <a:uLnTx/>
                <a:uFillTx/>
                <a:latin typeface="Calibri" panose="020F0502020204030204"/>
                <a:ea typeface="+mn-ea"/>
                <a:cs typeface="+mn-cs"/>
              </a:rPr>
              <a:t>Vì thế, Sa-ra cười thầm và tự nhủ: “Già như tôi thế nầy mà còn được hưởng niềm vui đó sao? Hơn nữa, chúa tôi cũng đã già rồi!”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13</a:t>
            </a:r>
            <a:r>
              <a:rPr kumimoji="0" lang="vi-VN" sz="4800" b="0" i="0" u="none" strike="noStrike" kern="1200" cap="none" spc="0" normalizeH="0" baseline="0" noProof="0">
                <a:ln>
                  <a:noFill/>
                </a:ln>
                <a:effectLst/>
                <a:uLnTx/>
                <a:uFillTx/>
                <a:latin typeface="Calibri" panose="020F0502020204030204"/>
                <a:ea typeface="+mn-ea"/>
                <a:cs typeface="+mn-cs"/>
              </a:rPr>
              <a:t>Đức Giê-hô-va hỏi Áp-ra-ham: “Tại sao Sa-ra cười và nghĩ rằng: ‘Có thật tôi già thế nầy mà vẫn sinh con được sao?’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14</a:t>
            </a:r>
            <a:r>
              <a:rPr kumimoji="0" lang="vi-VN" sz="4800" b="0" i="0" u="none" strike="noStrike" kern="1200" cap="none" spc="0" normalizeH="0" baseline="0" noProof="0">
                <a:ln>
                  <a:noFill/>
                </a:ln>
                <a:effectLst/>
                <a:uLnTx/>
                <a:uFillTx/>
                <a:latin typeface="Calibri" panose="020F0502020204030204"/>
                <a:ea typeface="+mn-ea"/>
                <a:cs typeface="+mn-cs"/>
              </a:rPr>
              <a:t>Có điều gì quá khó cho Đức Giê-hô-va không? Đến kỳ đã định, năm sau Ta sẽ trở lại với con, và Sa-ra sẽ có một con trai.”</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110307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88022" y="259465"/>
            <a:ext cx="11903978"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15</a:t>
            </a:r>
            <a:r>
              <a:rPr kumimoji="0" lang="vi-VN" sz="4800" b="0" i="0" u="none" strike="noStrike" kern="1200" cap="none" spc="0" normalizeH="0" baseline="0" noProof="0">
                <a:ln>
                  <a:noFill/>
                </a:ln>
                <a:effectLst/>
                <a:uLnTx/>
                <a:uFillTx/>
                <a:latin typeface="Calibri" panose="020F0502020204030204"/>
                <a:ea typeface="+mn-ea"/>
                <a:cs typeface="+mn-cs"/>
              </a:rPr>
              <a:t>Vì sợ nên Sa-ra chối rằng: “Con có cười đâu!” Nhưng Ngài phán: “Thật con đã cười!”</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776286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16</a:t>
            </a:r>
            <a:r>
              <a:rPr kumimoji="0" lang="vi-VN" sz="4800" b="0" i="0" u="none" strike="noStrike" kern="1200" cap="none" spc="0" normalizeH="0" baseline="0" noProof="0">
                <a:ln>
                  <a:noFill/>
                </a:ln>
                <a:effectLst/>
                <a:uLnTx/>
                <a:uFillTx/>
                <a:latin typeface="Calibri" panose="020F0502020204030204"/>
                <a:ea typeface="+mn-ea"/>
                <a:cs typeface="+mn-cs"/>
              </a:rPr>
              <a:t>Các vị ấy đứng dậy, rời khỏi đó và nhìn về hướng Sô-đôm. Áp-ra-ham cũng đi theo để tiễn bước họ.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17</a:t>
            </a:r>
            <a:r>
              <a:rPr kumimoji="0" lang="vi-VN" sz="4800" b="0" i="0" u="none" strike="noStrike" kern="1200" cap="none" spc="0" normalizeH="0" baseline="0" noProof="0">
                <a:ln>
                  <a:noFill/>
                </a:ln>
                <a:effectLst/>
                <a:uLnTx/>
                <a:uFillTx/>
                <a:latin typeface="Calibri" panose="020F0502020204030204"/>
                <a:ea typeface="+mn-ea"/>
                <a:cs typeface="+mn-cs"/>
              </a:rPr>
              <a:t>Đức Giê-hô-va nói: “Lẽ nào Ta giấu Áp-ra-ham điều Ta sắp làm sao?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18</a:t>
            </a:r>
            <a:r>
              <a:rPr kumimoji="0" lang="vi-VN" sz="4800" b="0" i="0" u="none" strike="noStrike" kern="1200" cap="none" spc="0" normalizeH="0" baseline="0" noProof="0">
                <a:ln>
                  <a:noFill/>
                </a:ln>
                <a:effectLst/>
                <a:uLnTx/>
                <a:uFillTx/>
                <a:latin typeface="Calibri" panose="020F0502020204030204"/>
                <a:ea typeface="+mn-ea"/>
                <a:cs typeface="+mn-cs"/>
              </a:rPr>
              <a:t>Áp-ra-ham chắc chắn sẽ thành một dân lớn và hùng mạnh; tất cả các dân tộc trên thế giới đều sẽ nhờ người mà được phước</a:t>
            </a: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85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a:solidFill>
                  <a:srgbClr val="0070C0"/>
                </a:solidFill>
                <a:latin typeface="Arial" panose="020B0604020202020204" pitchFamily="34" charset="0"/>
                <a:cs typeface="Arial" panose="020B0604020202020204" pitchFamily="34" charset="0"/>
              </a:rPr>
              <a:t>HÃY VỖ TAY VUI</a:t>
            </a:r>
          </a:p>
        </p:txBody>
      </p:sp>
    </p:spTree>
    <p:extLst>
      <p:ext uri="{BB962C8B-B14F-4D97-AF65-F5344CB8AC3E}">
        <p14:creationId xmlns:p14="http://schemas.microsoft.com/office/powerpoint/2010/main" val="3320968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1123" y="167186"/>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19</a:t>
            </a:r>
            <a:r>
              <a:rPr kumimoji="0" lang="vi-VN" sz="4800" b="0" i="0" u="none" strike="noStrike" kern="1200" cap="none" spc="0" normalizeH="0" baseline="0" noProof="0">
                <a:ln>
                  <a:noFill/>
                </a:ln>
                <a:effectLst/>
                <a:uLnTx/>
                <a:uFillTx/>
                <a:latin typeface="Calibri" panose="020F0502020204030204"/>
                <a:ea typeface="+mn-ea"/>
                <a:cs typeface="+mn-cs"/>
              </a:rPr>
              <a:t>Ta đã chọn người để truyền dạy con cái và dòng dõi người sau nầy gìn giữ đường lối của Đức Giê-hô-va bằng cách làm điều công chính và ngay thẳng, để Đức Giê-hô-va thực hiện điều Ngài đã hứa với Áp-ra-ham.”</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110109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20</a:t>
            </a:r>
            <a:r>
              <a:rPr kumimoji="0" lang="vi-VN" sz="4800" b="0" i="0" u="none" strike="noStrike" kern="1200" cap="none" spc="0" normalizeH="0" baseline="0" noProof="0">
                <a:ln>
                  <a:noFill/>
                </a:ln>
                <a:effectLst/>
                <a:uLnTx/>
                <a:uFillTx/>
                <a:latin typeface="Calibri" panose="020F0502020204030204"/>
                <a:ea typeface="+mn-ea"/>
                <a:cs typeface="+mn-cs"/>
              </a:rPr>
              <a:t>Đức Giê-hô-va phán: “Tiếng than trách về Sô-đôm và Gô-mô-rơ thật quá lớn, tội lỗi các thành đó thật nghiêm trọng!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21</a:t>
            </a:r>
            <a:r>
              <a:rPr kumimoji="0" lang="vi-VN" sz="4800" b="0" i="0" u="none" strike="noStrike" kern="1200" cap="none" spc="0" normalizeH="0" baseline="0" noProof="0">
                <a:ln>
                  <a:noFill/>
                </a:ln>
                <a:effectLst/>
                <a:uLnTx/>
                <a:uFillTx/>
                <a:latin typeface="Calibri" panose="020F0502020204030204"/>
                <a:ea typeface="+mn-ea"/>
                <a:cs typeface="+mn-cs"/>
              </a:rPr>
              <a:t>Ta phải ngự xuống để xem chúng có làm như tiếng đã kêu thấu đến Ta không.</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320860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117693"/>
            <a:ext cx="11903978"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22</a:t>
            </a:r>
            <a:r>
              <a:rPr kumimoji="0" lang="vi-VN" sz="4800" b="0" i="0" u="none" strike="noStrike" kern="1200" cap="none" spc="0" normalizeH="0" baseline="0" noProof="0">
                <a:ln>
                  <a:noFill/>
                </a:ln>
                <a:effectLst/>
                <a:uLnTx/>
                <a:uFillTx/>
                <a:latin typeface="Calibri" panose="020F0502020204030204"/>
                <a:ea typeface="+mn-ea"/>
                <a:cs typeface="+mn-cs"/>
              </a:rPr>
              <a:t>Vậy, các vị từ đó đi về phía Sô-đôm, nhưng Áp-ra-ham vẫn đứng chầu trước mặt Đức Giê-hô-va.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23</a:t>
            </a:r>
            <a:r>
              <a:rPr kumimoji="0" lang="vi-VN" sz="4800" b="0" i="0" u="none" strike="noStrike" kern="1200" cap="none" spc="0" normalizeH="0" baseline="0" noProof="0">
                <a:ln>
                  <a:noFill/>
                </a:ln>
                <a:effectLst/>
                <a:uLnTx/>
                <a:uFillTx/>
                <a:latin typeface="Calibri" panose="020F0502020204030204"/>
                <a:ea typeface="+mn-ea"/>
                <a:cs typeface="+mn-cs"/>
              </a:rPr>
              <a:t>Áp-ra-ham đến gần và thưa: “Chúa sẽ tiêu diệt cả người công chính lẫn người gian ác sao?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24</a:t>
            </a:r>
            <a:r>
              <a:rPr kumimoji="0" lang="vi-VN" sz="4800" b="0" i="0" u="none" strike="noStrike" kern="1200" cap="none" spc="0" normalizeH="0" baseline="0" noProof="0">
                <a:ln>
                  <a:noFill/>
                </a:ln>
                <a:effectLst/>
                <a:uLnTx/>
                <a:uFillTx/>
                <a:latin typeface="Calibri" panose="020F0502020204030204"/>
                <a:ea typeface="+mn-ea"/>
                <a:cs typeface="+mn-cs"/>
              </a:rPr>
              <a:t>Giả sử trong thành có năm mươi người công chính thì Ngài cũng sẽ tiêu diệt hết sao? Chẳng lẽ Ngài không vì năm mươi người công chính ở trong thành mà tha thứ cho thành đó sao?</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705004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02734" y="116852"/>
            <a:ext cx="11903978"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25</a:t>
            </a:r>
            <a:r>
              <a:rPr kumimoji="0" lang="vi-VN" sz="4800" b="0" i="0" u="none" strike="noStrike" kern="1200" cap="none" spc="0" normalizeH="0" baseline="0" noProof="0">
                <a:ln>
                  <a:noFill/>
                </a:ln>
                <a:effectLst/>
                <a:uLnTx/>
                <a:uFillTx/>
                <a:latin typeface="Calibri" panose="020F0502020204030204"/>
                <a:ea typeface="+mn-ea"/>
                <a:cs typeface="+mn-cs"/>
              </a:rPr>
              <a:t>Không bao giờ Chúa làm như vậy! Chẳng lẽ Chúa tiêu diệt người công chính chung với kẻ gian ác, xem người công chính cũng như kẻ gian ác sao? Không bao giờ Chúa làm như vậy! Đấng phán xét toàn thế gian lại không thực thi công lý sao?”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26</a:t>
            </a:r>
            <a:r>
              <a:rPr kumimoji="0" lang="vi-VN" sz="4800" b="0" i="0" u="none" strike="noStrike" kern="1200" cap="none" spc="0" normalizeH="0" baseline="0" noProof="0">
                <a:ln>
                  <a:noFill/>
                </a:ln>
                <a:effectLst/>
                <a:uLnTx/>
                <a:uFillTx/>
                <a:latin typeface="Calibri" panose="020F0502020204030204"/>
                <a:ea typeface="+mn-ea"/>
                <a:cs typeface="+mn-cs"/>
              </a:rPr>
              <a:t>Đức Giê-hô-va đáp: “Nếu Ta tìm được trong Sô-đôm năm mươi người công chính, Ta sẽ vì những người đó mà tha thứ cả thành.”</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661662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88022" y="259465"/>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 27</a:t>
            </a:r>
            <a:r>
              <a:rPr kumimoji="0" lang="vi-VN" sz="4800" b="0" i="0" u="none" strike="noStrike" kern="1200" cap="none" spc="0" normalizeH="0" baseline="0" noProof="0">
                <a:ln>
                  <a:noFill/>
                </a:ln>
                <a:effectLst/>
                <a:uLnTx/>
                <a:uFillTx/>
                <a:latin typeface="Calibri" panose="020F0502020204030204"/>
                <a:ea typeface="+mn-ea"/>
                <a:cs typeface="+mn-cs"/>
              </a:rPr>
              <a:t>Áp-ra-ham thưa tiếp: “Dù con vốn là thân tro bụi, cũng xin đánh bạo mà thưa với Chúa: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28</a:t>
            </a:r>
            <a:r>
              <a:rPr kumimoji="0" lang="vi-VN" sz="4800" b="0" i="0" u="none" strike="noStrike" kern="1200" cap="none" spc="0" normalizeH="0" baseline="0" noProof="0">
                <a:ln>
                  <a:noFill/>
                </a:ln>
                <a:effectLst/>
                <a:uLnTx/>
                <a:uFillTx/>
                <a:latin typeface="Calibri" panose="020F0502020204030204"/>
                <a:ea typeface="+mn-ea"/>
                <a:cs typeface="+mn-cs"/>
              </a:rPr>
              <a:t>Nếu nhỡ trong năm mươi người công chính thiếu năm người thì sao? Vì thiếu năm người mà Chúa sẽ tiêu diệt cả thành chăng?” Ngài đáp: “Nếu Ta tìm được trong đó bốn mươi lăm người thì Ta sẽ không tiêu diệt thành đâu.”</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090724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0"/>
            <a:ext cx="11903978"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29</a:t>
            </a:r>
            <a:r>
              <a:rPr kumimoji="0" lang="vi-VN" sz="4800" b="0" i="0" u="none" strike="noStrike" kern="1200" cap="none" spc="0" normalizeH="0" baseline="0" noProof="0">
                <a:ln>
                  <a:noFill/>
                </a:ln>
                <a:effectLst/>
                <a:uLnTx/>
                <a:uFillTx/>
                <a:latin typeface="Calibri" panose="020F0502020204030204"/>
                <a:ea typeface="+mn-ea"/>
                <a:cs typeface="+mn-cs"/>
              </a:rPr>
              <a:t>Áp-ra-ham lại thưa: “Giả sử trong thành chỉ tìm thấy bốn mươi người công chính thì sao?” Ngài đáp: “Vì bốn mươi người đó Ta sẽ không diệt đâu.”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30</a:t>
            </a:r>
            <a:r>
              <a:rPr kumimoji="0" lang="vi-VN" sz="4800" b="0" i="0" u="none" strike="noStrike" kern="1200" cap="none" spc="0" normalizeH="0" baseline="0" noProof="0">
                <a:ln>
                  <a:noFill/>
                </a:ln>
                <a:effectLst/>
                <a:uLnTx/>
                <a:uFillTx/>
                <a:latin typeface="Calibri" panose="020F0502020204030204"/>
                <a:ea typeface="+mn-ea"/>
                <a:cs typeface="+mn-cs"/>
              </a:rPr>
              <a:t>Rồi Áp-ra-ham lại nói: “Xin Chúa đừng giận, cho con được thưa tiếp: Giả sử trong thành chỉ có ba mươi người thì sao?” Ngài đáp: “Nếu Ta tìm được ba mươi người, thì Ta sẽ không diệt thành đâu.”</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077812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1123" y="167186"/>
            <a:ext cx="11903978"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31</a:t>
            </a:r>
            <a:r>
              <a:rPr kumimoji="0" lang="vi-VN" sz="4800" b="0" i="0" u="none" strike="noStrike" kern="1200" cap="none" spc="0" normalizeH="0" baseline="0" noProof="0">
                <a:ln>
                  <a:noFill/>
                </a:ln>
                <a:effectLst/>
                <a:uLnTx/>
                <a:uFillTx/>
                <a:latin typeface="Calibri" panose="020F0502020204030204"/>
                <a:ea typeface="+mn-ea"/>
                <a:cs typeface="+mn-cs"/>
              </a:rPr>
              <a:t>Áp-ra-ham thưa: “Con xin đánh bạo thưa với Chúa: Nếu chỉ có hai mươi người thì sao?” Ngài đáp: “Vì hai mươi người đó, Ta sẽ không tiêu diệt thành đâu.”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32</a:t>
            </a:r>
            <a:r>
              <a:rPr kumimoji="0" lang="vi-VN" sz="4800" b="0" i="0" u="none" strike="noStrike" kern="1200" cap="none" spc="0" normalizeH="0" baseline="0" noProof="0">
                <a:ln>
                  <a:noFill/>
                </a:ln>
                <a:effectLst/>
                <a:uLnTx/>
                <a:uFillTx/>
                <a:latin typeface="Calibri" panose="020F0502020204030204"/>
                <a:ea typeface="+mn-ea"/>
                <a:cs typeface="+mn-cs"/>
              </a:rPr>
              <a:t>Áp-ra-ham lại thưa: “Xin Chúa đừng giận, cho con thưa chỉ một lần nầy nữa thôi: Nếu trong đó chỉ có mười người thì sao?” Ngài đáp: “Vì mười người đó Ta sẽ không tiêu diệt thành đâu.”</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723299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33</a:t>
            </a:r>
            <a:r>
              <a:rPr kumimoji="0" lang="vi-VN" sz="4800" b="0" i="0" u="none" strike="noStrike" kern="1200" cap="none" spc="0" normalizeH="0" baseline="0" noProof="0">
                <a:ln>
                  <a:noFill/>
                </a:ln>
                <a:effectLst/>
                <a:uLnTx/>
                <a:uFillTx/>
                <a:latin typeface="Calibri" panose="020F0502020204030204"/>
                <a:ea typeface="+mn-ea"/>
                <a:cs typeface="+mn-cs"/>
              </a:rPr>
              <a:t>Khi phán với Áp-ra-ham xong, Đức Giê-hô-va ra đi, còn Áp-ra-ham trở về trại mình.</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668561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0B7F-F6E8-4150-622A-1EE2F588A97B}"/>
              </a:ext>
            </a:extLst>
          </p:cNvPr>
          <p:cNvSpPr>
            <a:spLocks noGrp="1"/>
          </p:cNvSpPr>
          <p:nvPr>
            <p:ph type="title"/>
          </p:nvPr>
        </p:nvSpPr>
        <p:spPr/>
        <p:txBody>
          <a:bodyPr/>
          <a:lstStyle/>
          <a:p>
            <a:pPr algn="ctr"/>
            <a:r>
              <a:rPr lang="en-US">
                <a:solidFill>
                  <a:srgbClr val="FF0000"/>
                </a:solidFill>
              </a:rPr>
              <a:t>Sáng-Thế Ký 19</a:t>
            </a:r>
          </a:p>
        </p:txBody>
      </p:sp>
    </p:spTree>
    <p:extLst>
      <p:ext uri="{BB962C8B-B14F-4D97-AF65-F5344CB8AC3E}">
        <p14:creationId xmlns:p14="http://schemas.microsoft.com/office/powerpoint/2010/main" val="2474446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a:t>
            </a:r>
            <a:r>
              <a:rPr kumimoji="0" lang="vi-VN" sz="4800" b="0" i="0" u="none" strike="noStrike" kern="1200" cap="none" spc="0" normalizeH="0" baseline="0" noProof="0">
                <a:ln>
                  <a:noFill/>
                </a:ln>
                <a:effectLst/>
                <a:uLnTx/>
                <a:uFillTx/>
                <a:latin typeface="Calibri" panose="020F0502020204030204"/>
                <a:ea typeface="+mn-ea"/>
                <a:cs typeface="+mn-cs"/>
              </a:rPr>
              <a:t>Chiều tối, hai thiên sứ đến Sô-đôm; lúc đó Lót đang ngồi tại cổng thành. Khi thấy hai thiên sứ đến, Lót đứng dậy tiếp đón và quỳ sấp mặt xuống đất.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a:t>
            </a:r>
            <a:r>
              <a:rPr kumimoji="0" lang="vi-VN" sz="4800" b="0" i="0" u="none" strike="noStrike" kern="1200" cap="none" spc="0" normalizeH="0" baseline="0" noProof="0">
                <a:ln>
                  <a:noFill/>
                </a:ln>
                <a:effectLst/>
                <a:uLnTx/>
                <a:uFillTx/>
                <a:latin typeface="Calibri" panose="020F0502020204030204"/>
                <a:ea typeface="+mn-ea"/>
                <a:cs typeface="+mn-cs"/>
              </a:rPr>
              <a:t>Ông nói: “Thưa quý ngài, xin mời quá bước đến nhà của đầy tớ quý ngài, nghỉ đêm và rửa chân, rồi sáng mai quý ngài có thể dậy sớm lên đường.” Nhưng hai thiên sứ đáp: “Không, đêm nay chúng tôi sẽ ở ngoài phố.”</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85700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Hãy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vỗ</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tay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vui</a:t>
            </a:r>
            <a:r>
              <a:rPr lang="en-US" sz="4000" dirty="0">
                <a:solidFill>
                  <a:srgbClr val="0070C0"/>
                </a:solidFill>
                <a:latin typeface="Arial" panose="020B0604020202020204" pitchFamily="34" charset="0"/>
                <a:cs typeface="Arial" panose="020B0604020202020204" pitchFamily="34" charset="0"/>
              </a:rPr>
              <a:t> reo </a:t>
            </a:r>
            <a:r>
              <a:rPr lang="en-US" sz="4000" dirty="0" err="1">
                <a:solidFill>
                  <a:srgbClr val="0070C0"/>
                </a:solidFill>
                <a:latin typeface="Arial" panose="020B0604020202020204" pitchFamily="34" charset="0"/>
                <a:cs typeface="Arial" panose="020B0604020202020204" pitchFamily="34" charset="0"/>
              </a:rPr>
              <a:t>mừng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lên</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Vua </a:t>
            </a:r>
            <a:r>
              <a:rPr lang="en-US" sz="4000" dirty="0" err="1">
                <a:solidFill>
                  <a:srgbClr val="0070C0"/>
                </a:solidFill>
                <a:latin typeface="Arial" panose="020B0604020202020204" pitchFamily="34" charset="0"/>
                <a:cs typeface="Arial" panose="020B0604020202020204" pitchFamily="34" charset="0"/>
              </a:rPr>
              <a:t>chúng</a:t>
            </a:r>
            <a:r>
              <a:rPr lang="en-US" sz="4000" dirty="0">
                <a:solidFill>
                  <a:srgbClr val="0070C0"/>
                </a:solidFill>
                <a:latin typeface="Arial" panose="020B0604020202020204" pitchFamily="34" charset="0"/>
                <a:cs typeface="Arial" panose="020B0604020202020204" pitchFamily="34" charset="0"/>
              </a:rPr>
              <a:t> ta </a:t>
            </a:r>
            <a:r>
              <a:rPr lang="en-US" sz="4000" dirty="0" err="1">
                <a:solidFill>
                  <a:srgbClr val="0070C0"/>
                </a:solidFill>
                <a:latin typeface="Arial" panose="020B0604020202020204" pitchFamily="34" charset="0"/>
                <a:cs typeface="Arial" panose="020B0604020202020204" pitchFamily="34" charset="0"/>
              </a:rPr>
              <a:t>chính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Giê-xu</a:t>
            </a:r>
            <a:r>
              <a:rPr lang="en-US" sz="4000" dirty="0">
                <a:solidFill>
                  <a:srgbClr val="0070C0"/>
                </a:solidFill>
                <a:latin typeface="Arial" panose="020B0604020202020204" pitchFamily="34" charset="0"/>
                <a:cs typeface="Arial" panose="020B0604020202020204" pitchFamily="34" charset="0"/>
              </a:rPr>
              <a:t>. (x2)</a:t>
            </a:r>
          </a:p>
        </p:txBody>
      </p:sp>
    </p:spTree>
    <p:extLst>
      <p:ext uri="{BB962C8B-B14F-4D97-AF65-F5344CB8AC3E}">
        <p14:creationId xmlns:p14="http://schemas.microsoft.com/office/powerpoint/2010/main" val="415141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3</a:t>
            </a:r>
            <a:r>
              <a:rPr kumimoji="0" lang="vi-VN" sz="4800" b="0" i="0" u="none" strike="noStrike" kern="1200" cap="none" spc="0" normalizeH="0" baseline="0" noProof="0">
                <a:ln>
                  <a:noFill/>
                </a:ln>
                <a:effectLst/>
                <a:uLnTx/>
                <a:uFillTx/>
                <a:latin typeface="Calibri" panose="020F0502020204030204"/>
                <a:ea typeface="+mn-ea"/>
                <a:cs typeface="+mn-cs"/>
              </a:rPr>
              <a:t>Lót hết sức nài ép nên hai thiên sứ phải ghé vào nhà ông. Lót dọn tiệc, nướng bánh không men, và hai thiên sứ dùng bữa.</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957936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1123" y="167186"/>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 4</a:t>
            </a:r>
            <a:r>
              <a:rPr kumimoji="0" lang="vi-VN" sz="4800" b="0" i="0" u="none" strike="noStrike" kern="1200" cap="none" spc="0" normalizeH="0" baseline="0" noProof="0">
                <a:ln>
                  <a:noFill/>
                </a:ln>
                <a:effectLst/>
                <a:uLnTx/>
                <a:uFillTx/>
                <a:latin typeface="Calibri" panose="020F0502020204030204"/>
                <a:ea typeface="+mn-ea"/>
                <a:cs typeface="+mn-cs"/>
              </a:rPr>
              <a:t>Nhưng khi hai thiên sứ chưa đi nghỉ thì những người đàn ông thành Sô-đôm, mọi người từ trẻ đến già, không thiếu một ai, đã đến bao vây nhà.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5</a:t>
            </a:r>
            <a:r>
              <a:rPr kumimoji="0" lang="vi-VN" sz="4800" b="0" i="0" u="none" strike="noStrike" kern="1200" cap="none" spc="0" normalizeH="0" baseline="0" noProof="0">
                <a:ln>
                  <a:noFill/>
                </a:ln>
                <a:effectLst/>
                <a:uLnTx/>
                <a:uFillTx/>
                <a:latin typeface="Calibri" panose="020F0502020204030204"/>
                <a:ea typeface="+mn-ea"/>
                <a:cs typeface="+mn-cs"/>
              </a:rPr>
              <a:t>Chúng gọi Lót ra và hỏi: “Những người khách vào nhà ông tối nay đang ở đâu? Hãy dẫn họ ra đây để chúng tôi ăn nằm với họ.”</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956716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6</a:t>
            </a:r>
            <a:r>
              <a:rPr kumimoji="0" lang="vi-VN" sz="4800" b="0" i="0" u="none" strike="noStrike" kern="1200" cap="none" spc="0" normalizeH="0" baseline="0" noProof="0">
                <a:ln>
                  <a:noFill/>
                </a:ln>
                <a:effectLst/>
                <a:uLnTx/>
                <a:uFillTx/>
                <a:latin typeface="Calibri" panose="020F0502020204030204"/>
                <a:ea typeface="+mn-ea"/>
                <a:cs typeface="+mn-cs"/>
              </a:rPr>
              <a:t>Lót ra ngoài gặp chúng, đóng cửa lại sau lưng mình,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7</a:t>
            </a:r>
            <a:r>
              <a:rPr kumimoji="0" lang="vi-VN" sz="4800" b="0" i="0" u="none" strike="noStrike" kern="1200" cap="none" spc="0" normalizeH="0" baseline="0" noProof="0">
                <a:ln>
                  <a:noFill/>
                </a:ln>
                <a:effectLst/>
                <a:uLnTx/>
                <a:uFillTx/>
                <a:latin typeface="Calibri" panose="020F0502020204030204"/>
                <a:ea typeface="+mn-ea"/>
                <a:cs typeface="+mn-cs"/>
              </a:rPr>
              <a:t>và nói: “Xin anh em đừng làm điều gian ác đó!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8</a:t>
            </a:r>
            <a:r>
              <a:rPr kumimoji="0" lang="vi-VN" sz="4800" b="0" i="0" u="none" strike="noStrike" kern="1200" cap="none" spc="0" normalizeH="0" baseline="0" noProof="0">
                <a:ln>
                  <a:noFill/>
                </a:ln>
                <a:effectLst/>
                <a:uLnTx/>
                <a:uFillTx/>
                <a:latin typeface="Calibri" panose="020F0502020204030204"/>
                <a:ea typeface="+mn-ea"/>
                <a:cs typeface="+mn-cs"/>
              </a:rPr>
              <a:t>Đây tôi có hai con gái chưa chồng, để tôi trao chúng cho anh em, tùy anh em muốn làm gì thì làm. Nhưng đừng làm bất cứ điều gì với hai người kia, vì họ đã đến tá túc dưới bóng mái nhà tôi.”</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928233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9</a:t>
            </a:r>
            <a:r>
              <a:rPr kumimoji="0" lang="vi-VN" sz="4800" b="0" i="0" u="none" strike="noStrike" kern="1200" cap="none" spc="0" normalizeH="0" baseline="0" noProof="0">
                <a:ln>
                  <a:noFill/>
                </a:ln>
                <a:effectLst/>
                <a:uLnTx/>
                <a:uFillTx/>
                <a:latin typeface="Calibri" panose="020F0502020204030204"/>
                <a:ea typeface="+mn-ea"/>
                <a:cs typeface="+mn-cs"/>
              </a:rPr>
              <a:t>Bọn chúng hét: “Tránh chỗ khác! Tên nầy đến tạm cư ở đây mà nay lại muốn làm quan tòa sao! Chúng ta sẽ xử ngươi còn tệ hơn hai người kia nữa.” Rồi chúng xô mạnh Lót và xông đến phá cửa.</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028497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10</a:t>
            </a:r>
            <a:r>
              <a:rPr kumimoji="0" lang="vi-VN" sz="4800" b="0" i="0" u="none" strike="noStrike" kern="1200" cap="none" spc="0" normalizeH="0" baseline="0" noProof="0">
                <a:ln>
                  <a:noFill/>
                </a:ln>
                <a:effectLst/>
                <a:uLnTx/>
                <a:uFillTx/>
                <a:latin typeface="Calibri" panose="020F0502020204030204"/>
                <a:ea typeface="+mn-ea"/>
                <a:cs typeface="+mn-cs"/>
              </a:rPr>
              <a:t>Nhưng hai thiên sứ giơ tay ra kéo Lót vào nhà, đóng cửa lại,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11</a:t>
            </a:r>
            <a:r>
              <a:rPr kumimoji="0" lang="vi-VN" sz="4800" b="0" i="0" u="none" strike="noStrike" kern="1200" cap="none" spc="0" normalizeH="0" baseline="0" noProof="0">
                <a:ln>
                  <a:noFill/>
                </a:ln>
                <a:effectLst/>
                <a:uLnTx/>
                <a:uFillTx/>
                <a:latin typeface="Calibri" panose="020F0502020204030204"/>
                <a:ea typeface="+mn-ea"/>
                <a:cs typeface="+mn-cs"/>
              </a:rPr>
              <a:t>rồi trừng phạt đám đàn ông ở ngoài cửa, từ trẻ đến già đều bị quáng mắt, đến nỗi chúng mệt nhọc tìm cửa mà không được.</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312812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12</a:t>
            </a:r>
            <a:r>
              <a:rPr kumimoji="0" lang="vi-VN" sz="4800" b="0" i="0" u="none" strike="noStrike" kern="1200" cap="none" spc="0" normalizeH="0" baseline="0" noProof="0">
                <a:ln>
                  <a:noFill/>
                </a:ln>
                <a:effectLst/>
                <a:uLnTx/>
                <a:uFillTx/>
                <a:latin typeface="Calibri" panose="020F0502020204030204"/>
                <a:ea typeface="+mn-ea"/>
                <a:cs typeface="+mn-cs"/>
              </a:rPr>
              <a:t>Hai thiên sứ hỏi Lót: “Ngươi còn có ai khác ở đây nữa không? Con rể, con trai, con gái và bất cứ ai trong thành có liên hệ với ngươi, hãy đưa tất cả ra khỏi nơi nầy.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13</a:t>
            </a:r>
            <a:r>
              <a:rPr kumimoji="0" lang="vi-VN" sz="4800" b="0" i="0" u="none" strike="noStrike" kern="1200" cap="none" spc="0" normalizeH="0" baseline="0" noProof="0">
                <a:ln>
                  <a:noFill/>
                </a:ln>
                <a:effectLst/>
                <a:uLnTx/>
                <a:uFillTx/>
                <a:latin typeface="Calibri" panose="020F0502020204030204"/>
                <a:ea typeface="+mn-ea"/>
                <a:cs typeface="+mn-cs"/>
              </a:rPr>
              <a:t>Chúng ta sắp hủy diệt chỗ nầy, vì tiếng than oán về dân thành nầy đã thấu đến Đức Giê-hô-va, và Ngài đã sai chúng ta xuống để hủy diệt nó.”</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721833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1123" y="167186"/>
            <a:ext cx="11903978"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 14</a:t>
            </a:r>
            <a:r>
              <a:rPr kumimoji="0" lang="vi-VN" sz="4800" b="0" i="0" u="none" strike="noStrike" kern="1200" cap="none" spc="0" normalizeH="0" baseline="0" noProof="0">
                <a:ln>
                  <a:noFill/>
                </a:ln>
                <a:effectLst/>
                <a:uLnTx/>
                <a:uFillTx/>
                <a:latin typeface="Calibri" panose="020F0502020204030204"/>
                <a:ea typeface="+mn-ea"/>
                <a:cs typeface="+mn-cs"/>
              </a:rPr>
              <a:t>Vậy Lót đi ra nói với các chàng rể sắp cưới con gái mình: “Hãy mau ra khỏi nơi nầy, vì Đức Giê-hô-va sắp hủy diệt thành.” Nhưng các chàng rể tưởng ông nói đùa.</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398834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15</a:t>
            </a:r>
            <a:r>
              <a:rPr kumimoji="0" lang="vi-VN" sz="4800" b="0" i="0" u="none" strike="noStrike" kern="1200" cap="none" spc="0" normalizeH="0" baseline="0" noProof="0">
                <a:ln>
                  <a:noFill/>
                </a:ln>
                <a:effectLst/>
                <a:uLnTx/>
                <a:uFillTx/>
                <a:latin typeface="Calibri" panose="020F0502020204030204"/>
                <a:ea typeface="+mn-ea"/>
                <a:cs typeface="+mn-cs"/>
              </a:rPr>
              <a:t>Rạng sáng, hai thiên sứ hối thúc Lót: “Hãy mau dẫn vợ và hai con gái ngươi đang ở đây đi ngay, kẻo ngươi cũng bị chết lây khi thành phố nầy bị trừng phạt chăng.”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16</a:t>
            </a:r>
            <a:r>
              <a:rPr kumimoji="0" lang="vi-VN" sz="4800" b="0" i="0" u="none" strike="noStrike" kern="1200" cap="none" spc="0" normalizeH="0" baseline="0" noProof="0">
                <a:ln>
                  <a:noFill/>
                </a:ln>
                <a:effectLst/>
                <a:uLnTx/>
                <a:uFillTx/>
                <a:latin typeface="Calibri" panose="020F0502020204030204"/>
                <a:ea typeface="+mn-ea"/>
                <a:cs typeface="+mn-cs"/>
              </a:rPr>
              <a:t>Bởi lòng thương xót của Đức Giê-hô-va nên trong lúc Lót còn chần chừ, hai thiên sứ đã nắm tay kéo ông, vợ và hai con gái ông ra khỏi thành.</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024609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17</a:t>
            </a:r>
            <a:r>
              <a:rPr kumimoji="0" lang="vi-VN" sz="4800" b="0" i="0" u="none" strike="noStrike" kern="1200" cap="none" spc="0" normalizeH="0" baseline="0" noProof="0">
                <a:ln>
                  <a:noFill/>
                </a:ln>
                <a:effectLst/>
                <a:uLnTx/>
                <a:uFillTx/>
                <a:latin typeface="Calibri" panose="020F0502020204030204"/>
                <a:ea typeface="+mn-ea"/>
                <a:cs typeface="+mn-cs"/>
              </a:rPr>
              <a:t>Khi hai thiên sứ đã dẫn họ ra ngoài rồi, một trong hai vị nói: “Hãy chạy trốn để cứu mạng sống mình, đừng ngó lại đằng sau và cũng đừng dừng lại bất cứ nơi nào ngoài đồng bằng! Hãy chạy trốn lên núi kẻo ngươi phải thiệt mạng chăng!”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18</a:t>
            </a:r>
            <a:r>
              <a:rPr kumimoji="0" lang="vi-VN" sz="4800" b="0" i="0" u="none" strike="noStrike" kern="1200" cap="none" spc="0" normalizeH="0" baseline="0" noProof="0">
                <a:ln>
                  <a:noFill/>
                </a:ln>
                <a:effectLst/>
                <a:uLnTx/>
                <a:uFillTx/>
                <a:latin typeface="Calibri" panose="020F0502020204030204"/>
                <a:ea typeface="+mn-ea"/>
                <a:cs typeface="+mn-cs"/>
              </a:rPr>
              <a:t>Lót nói: “Thưa ngài, không thể được!</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7470439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1123" y="167186"/>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 19</a:t>
            </a:r>
            <a:r>
              <a:rPr kumimoji="0" lang="vi-VN" sz="4800" b="0" i="0" u="none" strike="noStrike" kern="1200" cap="none" spc="0" normalizeH="0" baseline="0" noProof="0">
                <a:ln>
                  <a:noFill/>
                </a:ln>
                <a:effectLst/>
                <a:uLnTx/>
                <a:uFillTx/>
                <a:latin typeface="Calibri" panose="020F0502020204030204"/>
                <a:ea typeface="+mn-ea"/>
                <a:cs typeface="+mn-cs"/>
              </a:rPr>
              <a:t>Nầy, đầy tớ ngài đã được ơn trước mặt ngài, và ngài đã tỏ lòng nhân từ rất lớn cùng tôi mà bảo toàn mạng sống tôi. Nhưng tôi sợ chưa kịp trốn lên núi thì tai họa đã ập đến và tôi chết mất.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20</a:t>
            </a:r>
            <a:r>
              <a:rPr kumimoji="0" lang="vi-VN" sz="4800" b="0" i="0" u="none" strike="noStrike" kern="1200" cap="none" spc="0" normalizeH="0" baseline="0" noProof="0">
                <a:ln>
                  <a:noFill/>
                </a:ln>
                <a:effectLst/>
                <a:uLnTx/>
                <a:uFillTx/>
                <a:latin typeface="Calibri" panose="020F0502020204030204"/>
                <a:ea typeface="+mn-ea"/>
                <a:cs typeface="+mn-cs"/>
              </a:rPr>
              <a:t>Kìa, đằng kia có một thành nhỏ, lại cũng gần, có thể trốn kịp. Xin ngài cho tôi trốn vào đó, chỉ một thành nhỏ thôi, để mạng sống tôi được bảo toàn.”</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87262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endParaRPr lang="en-US" sz="400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Vì ngài ngự trên ngôi vua đang trị vì. (x2)</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623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276243"/>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21</a:t>
            </a:r>
            <a:r>
              <a:rPr kumimoji="0" lang="vi-VN" sz="4800" b="0" i="0" u="none" strike="noStrike" kern="1200" cap="none" spc="0" normalizeH="0" baseline="0" noProof="0">
                <a:ln>
                  <a:noFill/>
                </a:ln>
                <a:effectLst/>
                <a:uLnTx/>
                <a:uFillTx/>
                <a:latin typeface="Calibri" panose="020F0502020204030204"/>
                <a:ea typeface="+mn-ea"/>
                <a:cs typeface="+mn-cs"/>
              </a:rPr>
              <a:t>Thiên sứ đáp: “Được, ta chấp nhận lời cầu xin nầy, và ta sẽ không hủy diệt thành mà ngươi vừa nói đó đâu.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22</a:t>
            </a:r>
            <a:r>
              <a:rPr kumimoji="0" lang="vi-VN" sz="4800" b="0" i="0" u="none" strike="noStrike" kern="1200" cap="none" spc="0" normalizeH="0" baseline="0" noProof="0">
                <a:ln>
                  <a:noFill/>
                </a:ln>
                <a:effectLst/>
                <a:uLnTx/>
                <a:uFillTx/>
                <a:latin typeface="Calibri" panose="020F0502020204030204"/>
                <a:ea typeface="+mn-ea"/>
                <a:cs typeface="+mn-cs"/>
              </a:rPr>
              <a:t>Hãy nhanh chóng trốn vào đó đi, vì ta không thể làm gì được khi ngươi chưa vào đến nơi.” Vì vậy, thành nầy được gọi là Xoa.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23</a:t>
            </a:r>
            <a:r>
              <a:rPr kumimoji="0" lang="vi-VN" sz="4800" b="0" i="0" u="none" strike="noStrike" kern="1200" cap="none" spc="0" normalizeH="0" baseline="0" noProof="0">
                <a:ln>
                  <a:noFill/>
                </a:ln>
                <a:effectLst/>
                <a:uLnTx/>
                <a:uFillTx/>
                <a:latin typeface="Calibri" panose="020F0502020204030204"/>
                <a:ea typeface="+mn-ea"/>
                <a:cs typeface="+mn-cs"/>
              </a:rPr>
              <a:t>Khi mặt trời vừa mọc lên khỏi mặt đất thì Lót vào đến thành Xoa.</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4294862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24</a:t>
            </a:r>
            <a:r>
              <a:rPr kumimoji="0" lang="vi-VN" sz="4800" b="0" i="0" u="none" strike="noStrike" kern="1200" cap="none" spc="0" normalizeH="0" baseline="0" noProof="0">
                <a:ln>
                  <a:noFill/>
                </a:ln>
                <a:effectLst/>
                <a:uLnTx/>
                <a:uFillTx/>
                <a:latin typeface="Calibri" panose="020F0502020204030204"/>
                <a:ea typeface="+mn-ea"/>
                <a:cs typeface="+mn-cs"/>
              </a:rPr>
              <a:t>Đức Giê-hô-va khiến mưa lưu huỳnh và lửa của Đức Giê-hô-va từ trời trút xuống Sô-đôm và Gô-mô-rơ,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25</a:t>
            </a:r>
            <a:r>
              <a:rPr kumimoji="0" lang="vi-VN" sz="4800" b="0" i="0" u="none" strike="noStrike" kern="1200" cap="none" spc="0" normalizeH="0" baseline="0" noProof="0">
                <a:ln>
                  <a:noFill/>
                </a:ln>
                <a:effectLst/>
                <a:uLnTx/>
                <a:uFillTx/>
                <a:latin typeface="Calibri" panose="020F0502020204030204"/>
                <a:ea typeface="+mn-ea"/>
                <a:cs typeface="+mn-cs"/>
              </a:rPr>
              <a:t>hủy diệt hai thành nầy, cả vùng đồng bằng, cùng với tất cả cư dân trong thành và mọi cây cỏ mọc trên đất.</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035206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 26</a:t>
            </a:r>
            <a:r>
              <a:rPr kumimoji="0" lang="vi-VN" sz="4800" b="0" i="0" u="none" strike="noStrike" kern="1200" cap="none" spc="0" normalizeH="0" baseline="0" noProof="0">
                <a:ln>
                  <a:noFill/>
                </a:ln>
                <a:effectLst/>
                <a:uLnTx/>
                <a:uFillTx/>
                <a:latin typeface="Calibri" panose="020F0502020204030204"/>
                <a:ea typeface="+mn-ea"/>
                <a:cs typeface="+mn-cs"/>
              </a:rPr>
              <a:t>Nhưng vợ của Lót ngoảnh nhìn lại đằng sau nên biến thành một tượng muối.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27</a:t>
            </a:r>
            <a:r>
              <a:rPr kumimoji="0" lang="vi-VN" sz="4800" b="0" i="0" u="none" strike="noStrike" kern="1200" cap="none" spc="0" normalizeH="0" baseline="0" noProof="0">
                <a:ln>
                  <a:noFill/>
                </a:ln>
                <a:effectLst/>
                <a:uLnTx/>
                <a:uFillTx/>
                <a:latin typeface="Calibri" panose="020F0502020204030204"/>
                <a:ea typeface="+mn-ea"/>
                <a:cs typeface="+mn-cs"/>
              </a:rPr>
              <a:t>Sáng hôm sau, Áp-ra-ham dậy sớm và đi đến chỗ mà ông đã đứng chầu Đức Giê-hô-va.</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496212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28</a:t>
            </a:r>
            <a:r>
              <a:rPr kumimoji="0" lang="vi-VN" sz="4800" b="0" i="0" u="none" strike="noStrike" kern="1200" cap="none" spc="0" normalizeH="0" baseline="0" noProof="0">
                <a:ln>
                  <a:noFill/>
                </a:ln>
                <a:effectLst/>
                <a:uLnTx/>
                <a:uFillTx/>
                <a:latin typeface="Calibri" panose="020F0502020204030204"/>
                <a:ea typeface="+mn-ea"/>
                <a:cs typeface="+mn-cs"/>
              </a:rPr>
              <a:t>Ông nhìn về hướng Sô-đôm và Gô-mô-rơ, và khắp vùng đồng bằng, thì thấy một luồng khói từ dưới đất bốc lên như khói của một lò lửa lớn.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29</a:t>
            </a:r>
            <a:r>
              <a:rPr kumimoji="0" lang="vi-VN" sz="4800" b="0" i="0" u="none" strike="noStrike" kern="1200" cap="none" spc="0" normalizeH="0" baseline="0" noProof="0">
                <a:ln>
                  <a:noFill/>
                </a:ln>
                <a:effectLst/>
                <a:uLnTx/>
                <a:uFillTx/>
                <a:latin typeface="Calibri" panose="020F0502020204030204"/>
                <a:ea typeface="+mn-ea"/>
                <a:cs typeface="+mn-cs"/>
              </a:rPr>
              <a:t>Khi Đức Chúa Trời hủy diệt các thành trong đồng bằng, nơi Lót đang ở, Ngài nhớ đến Áp-ra-ham nên đã cứu Lót ra khỏi cuộc tàn phá đó.</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459713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117693"/>
            <a:ext cx="11903978"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30</a:t>
            </a:r>
            <a:r>
              <a:rPr kumimoji="0" lang="vi-VN" sz="4800" b="0" i="0" u="none" strike="noStrike" kern="1200" cap="none" spc="0" normalizeH="0" baseline="0" noProof="0">
                <a:ln>
                  <a:noFill/>
                </a:ln>
                <a:effectLst/>
                <a:uLnTx/>
                <a:uFillTx/>
                <a:latin typeface="Calibri" panose="020F0502020204030204"/>
                <a:ea typeface="+mn-ea"/>
                <a:cs typeface="+mn-cs"/>
              </a:rPr>
              <a:t>Lót không dám ở Xoa nên đã cùng hai con gái bỏ lên núi. Ông sống trong một hang đá với hai con gái mình.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31</a:t>
            </a:r>
            <a:r>
              <a:rPr kumimoji="0" lang="vi-VN" sz="4800" b="0" i="0" u="none" strike="noStrike" kern="1200" cap="none" spc="0" normalizeH="0" baseline="0" noProof="0">
                <a:ln>
                  <a:noFill/>
                </a:ln>
                <a:effectLst/>
                <a:uLnTx/>
                <a:uFillTx/>
                <a:latin typeface="Calibri" panose="020F0502020204030204"/>
                <a:ea typeface="+mn-ea"/>
                <a:cs typeface="+mn-cs"/>
              </a:rPr>
              <a:t>Cô chị bảo cô em: “Cha đã già, trong vùng lại không còn người nam nào đến kết duyên với chúng ta theo cách thông thường trong thiên hạ.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32</a:t>
            </a:r>
            <a:r>
              <a:rPr kumimoji="0" lang="vi-VN" sz="4800" b="0" i="0" u="none" strike="noStrike" kern="1200" cap="none" spc="0" normalizeH="0" baseline="0" noProof="0">
                <a:ln>
                  <a:noFill/>
                </a:ln>
                <a:effectLst/>
                <a:uLnTx/>
                <a:uFillTx/>
                <a:latin typeface="Calibri" panose="020F0502020204030204"/>
                <a:ea typeface="+mn-ea"/>
                <a:cs typeface="+mn-cs"/>
              </a:rPr>
              <a:t>Nào, chúng ta hãy phục rượu cho cha, rồi lại nằm với ông, để chúng ta có thể duy trì dòng giống bởi cha chúng ta.”</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2509518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33</a:t>
            </a:r>
            <a:r>
              <a:rPr kumimoji="0" lang="vi-VN" sz="4800" b="0" i="0" u="none" strike="noStrike" kern="1200" cap="none" spc="0" normalizeH="0" baseline="0" noProof="0">
                <a:ln>
                  <a:noFill/>
                </a:ln>
                <a:effectLst/>
                <a:uLnTx/>
                <a:uFillTx/>
                <a:latin typeface="Calibri" panose="020F0502020204030204"/>
                <a:ea typeface="+mn-ea"/>
                <a:cs typeface="+mn-cs"/>
              </a:rPr>
              <a:t>Vì thế, đêm đó hai cô phục rượu cho cha mình, rồi cô chị đến nằm với cha, nhưng ông chẳng biết lúc nào nàng nằm, lúc nào nàng dậy.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34</a:t>
            </a:r>
            <a:r>
              <a:rPr kumimoji="0" lang="vi-VN" sz="4800" b="0" i="0" u="none" strike="noStrike" kern="1200" cap="none" spc="0" normalizeH="0" baseline="0" noProof="0">
                <a:ln>
                  <a:noFill/>
                </a:ln>
                <a:effectLst/>
                <a:uLnTx/>
                <a:uFillTx/>
                <a:latin typeface="Calibri" panose="020F0502020204030204"/>
                <a:ea typeface="+mn-ea"/>
                <a:cs typeface="+mn-cs"/>
              </a:rPr>
              <a:t>Hôm sau, cô chị nói với cô em: “Nầy, đêm qua chị đã nằm với cha rồi. Tối nay chúng ta cũng hãy phục rượu cho cha, rồi em đến nằm với cha để chúng ta có thể duy trì dòng giống bởi cha chúng ta.”</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3779097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 35</a:t>
            </a:r>
            <a:r>
              <a:rPr kumimoji="0" lang="vi-VN" sz="4800" b="0" i="0" u="none" strike="noStrike" kern="1200" cap="none" spc="0" normalizeH="0" baseline="0" noProof="0">
                <a:ln>
                  <a:noFill/>
                </a:ln>
                <a:effectLst/>
                <a:uLnTx/>
                <a:uFillTx/>
                <a:latin typeface="Calibri" panose="020F0502020204030204"/>
                <a:ea typeface="+mn-ea"/>
                <a:cs typeface="+mn-cs"/>
              </a:rPr>
              <a:t>Đêm đó, hai cô lại phục rượu cho cha mình, rồi cô em đến nằm với cha, nhưng ông cũng chẳng biết lúc nào nàng nằm, lúc nào nàng dậy.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36</a:t>
            </a:r>
            <a:r>
              <a:rPr kumimoji="0" lang="vi-VN" sz="4800" b="0" i="0" u="none" strike="noStrike" kern="1200" cap="none" spc="0" normalizeH="0" baseline="0" noProof="0">
                <a:ln>
                  <a:noFill/>
                </a:ln>
                <a:effectLst/>
                <a:uLnTx/>
                <a:uFillTx/>
                <a:latin typeface="Calibri" panose="020F0502020204030204"/>
                <a:ea typeface="+mn-ea"/>
                <a:cs typeface="+mn-cs"/>
              </a:rPr>
              <a:t>Vậy, cả hai con gái của Lót đều mang thai bởi cha mình. </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386139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39086" y="225910"/>
            <a:ext cx="11903978"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37</a:t>
            </a:r>
            <a:r>
              <a:rPr kumimoji="0" lang="vi-VN" sz="4800" b="0" i="0" u="none" strike="noStrike" kern="1200" cap="none" spc="0" normalizeH="0" baseline="0" noProof="0">
                <a:ln>
                  <a:noFill/>
                </a:ln>
                <a:effectLst/>
                <a:uLnTx/>
                <a:uFillTx/>
                <a:latin typeface="Calibri" panose="020F0502020204030204"/>
                <a:ea typeface="+mn-ea"/>
                <a:cs typeface="+mn-cs"/>
              </a:rPr>
              <a:t>Cô chị sinh một con trai, đặt tên là Mô-áp. Đó là tổ phụ của dân Mô-áp ngày nay.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38</a:t>
            </a:r>
            <a:r>
              <a:rPr kumimoji="0" lang="vi-VN" sz="4800" b="0" i="0" u="none" strike="noStrike" kern="1200" cap="none" spc="0" normalizeH="0" baseline="0" noProof="0">
                <a:ln>
                  <a:noFill/>
                </a:ln>
                <a:effectLst/>
                <a:uLnTx/>
                <a:uFillTx/>
                <a:latin typeface="Calibri" panose="020F0502020204030204"/>
                <a:ea typeface="+mn-ea"/>
                <a:cs typeface="+mn-cs"/>
              </a:rPr>
              <a:t>Cô em cũng sinh một con trai, đặt tên là Bên Am-mi.</a:t>
            </a:r>
            <a:r>
              <a:rPr kumimoji="0" lang="en-US"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effectLst/>
                <a:uLnTx/>
                <a:uFillTx/>
                <a:latin typeface="Calibri" panose="020F0502020204030204"/>
                <a:ea typeface="+mn-ea"/>
                <a:cs typeface="+mn-cs"/>
              </a:rPr>
              <a:t>Đó là tổ phụ của dân Am-môn ngày nay.</a:t>
            </a:r>
          </a:p>
        </p:txBody>
      </p:sp>
    </p:spTree>
    <p:extLst>
      <p:ext uri="{BB962C8B-B14F-4D97-AF65-F5344CB8AC3E}">
        <p14:creationId xmlns:p14="http://schemas.microsoft.com/office/powerpoint/2010/main" val="33931075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4F2D-5E4E-140A-5E26-78F58B6FD205}"/>
              </a:ext>
            </a:extLst>
          </p:cNvPr>
          <p:cNvSpPr>
            <a:spLocks noGrp="1"/>
          </p:cNvSpPr>
          <p:nvPr>
            <p:ph type="title"/>
          </p:nvPr>
        </p:nvSpPr>
        <p:spPr/>
        <p:txBody>
          <a:bodyPr/>
          <a:lstStyle/>
          <a:p>
            <a:pPr algn="ctr"/>
            <a:r>
              <a:rPr lang="en-US">
                <a:solidFill>
                  <a:srgbClr val="FF0000"/>
                </a:solidFill>
              </a:rPr>
              <a:t>Ma-Thi-ơ(6:1-18)</a:t>
            </a:r>
          </a:p>
        </p:txBody>
      </p:sp>
    </p:spTree>
    <p:extLst>
      <p:ext uri="{BB962C8B-B14F-4D97-AF65-F5344CB8AC3E}">
        <p14:creationId xmlns:p14="http://schemas.microsoft.com/office/powerpoint/2010/main" val="10877173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117693"/>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1</a:t>
            </a:r>
            <a:r>
              <a:rPr kumimoji="0" lang="vi-VN" sz="4800" b="0" i="0" u="none" strike="noStrike" kern="1200" cap="none" spc="0" normalizeH="0" baseline="0" noProof="0">
                <a:ln>
                  <a:noFill/>
                </a:ln>
                <a:effectLst/>
                <a:uLnTx/>
                <a:uFillTx/>
                <a:latin typeface="Calibri" panose="020F0502020204030204"/>
                <a:ea typeface="+mn-ea"/>
                <a:cs typeface="+mn-cs"/>
              </a:rPr>
              <a:t>“Hãy thận trọng, khi làm việc từ thiện đừng nhằm phô trương trước mặt mọi người. Nếu không, các con chẳng được phần thưởng gì từ Cha các con ở trên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94521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phá</a:t>
            </a:r>
            <a:r>
              <a:rPr lang="en-US" sz="4000" dirty="0">
                <a:solidFill>
                  <a:srgbClr val="0070C0"/>
                </a:solidFill>
                <a:latin typeface="Arial" panose="020B0604020202020204" pitchFamily="34" charset="0"/>
                <a:cs typeface="Arial" panose="020B0604020202020204" pitchFamily="34" charset="0"/>
              </a:rPr>
              <a:t> tan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trần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gian</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quyền</a:t>
            </a:r>
            <a:r>
              <a:rPr lang="en-US" sz="4000" dirty="0">
                <a:solidFill>
                  <a:srgbClr val="0070C0"/>
                </a:solidFill>
                <a:latin typeface="Arial" panose="020B0604020202020204" pitchFamily="34" charset="0"/>
                <a:cs typeface="Arial" panose="020B0604020202020204" pitchFamily="34" charset="0"/>
              </a:rPr>
              <a:t> ma </a:t>
            </a:r>
            <a:r>
              <a:rPr lang="en-US" sz="4000" dirty="0" err="1">
                <a:solidFill>
                  <a:srgbClr val="0070C0"/>
                </a:solidFill>
                <a:latin typeface="Arial" panose="020B0604020202020204" pitchFamily="34" charset="0"/>
                <a:cs typeface="Arial" panose="020B0604020202020204" pitchFamily="34" charset="0"/>
              </a:rPr>
              <a:t>vương</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đắc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thắng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quyền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tối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tăm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khải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hoàn</a:t>
            </a:r>
            <a:r>
              <a:rPr lang="en-US" sz="4000" dirty="0">
                <a:solidFill>
                  <a:srgbClr val="0070C0"/>
                </a:solidFill>
                <a:latin typeface="Arial" panose="020B0604020202020204" pitchFamily="34" charset="0"/>
                <a:cs typeface="Arial" panose="020B0604020202020204" pitchFamily="34" charset="0"/>
              </a:rPr>
              <a:t> ca.</a:t>
            </a:r>
          </a:p>
        </p:txBody>
      </p:sp>
    </p:spTree>
    <p:extLst>
      <p:ext uri="{BB962C8B-B14F-4D97-AF65-F5344CB8AC3E}">
        <p14:creationId xmlns:p14="http://schemas.microsoft.com/office/powerpoint/2010/main" val="9228347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2</a:t>
            </a:r>
            <a:r>
              <a:rPr kumimoji="0" lang="vi-VN" sz="4800" b="0" i="0" u="none" strike="noStrike" kern="1200" cap="none" spc="0" normalizeH="0" baseline="0" noProof="0">
                <a:ln>
                  <a:noFill/>
                </a:ln>
                <a:effectLst/>
                <a:uLnTx/>
                <a:uFillTx/>
                <a:latin typeface="Calibri" panose="020F0502020204030204"/>
                <a:ea typeface="+mn-ea"/>
                <a:cs typeface="+mn-cs"/>
              </a:rPr>
              <a:t>Vậy, khi con làm việc từ thiện, đừng thổi kèn trước mặt mình như những kẻ đạo đức giả làm trong nhà hội và ngoài đường phố để được người ta khen ngợi. Thật, Ta bảo các con, những kẻ ấy đã nhận được phần thưởng của mình rồi. </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9492980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 3</a:t>
            </a:r>
            <a:r>
              <a:rPr kumimoji="0" lang="vi-VN" sz="4800" b="0" i="0" u="none" strike="noStrike" kern="1200" cap="none" spc="0" normalizeH="0" baseline="0" noProof="0">
                <a:ln>
                  <a:noFill/>
                </a:ln>
                <a:effectLst/>
                <a:uLnTx/>
                <a:uFillTx/>
                <a:latin typeface="Calibri" panose="020F0502020204030204"/>
                <a:ea typeface="+mn-ea"/>
                <a:cs typeface="+mn-cs"/>
              </a:rPr>
              <a:t>Nhưng khi con làm việc từ thiện, đừng cho tay trái biết tay phải làm gì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4</a:t>
            </a:r>
            <a:r>
              <a:rPr kumimoji="0" lang="vi-VN" sz="4800" b="0" i="0" u="none" strike="noStrike" kern="1200" cap="none" spc="0" normalizeH="0" baseline="0" noProof="0">
                <a:ln>
                  <a:noFill/>
                </a:ln>
                <a:effectLst/>
                <a:uLnTx/>
                <a:uFillTx/>
                <a:latin typeface="Calibri" panose="020F0502020204030204"/>
                <a:ea typeface="+mn-ea"/>
                <a:cs typeface="+mn-cs"/>
              </a:rPr>
              <a:t>để việc từ thiện của con được kín đáo; và Cha con, Đấng thấy trong nơi kín đáo, sẽ ban thưởng cho con.</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823266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39086" y="225910"/>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 5</a:t>
            </a:r>
            <a:r>
              <a:rPr kumimoji="0" lang="vi-VN" sz="4800" b="0" i="0" u="none" strike="noStrike" kern="1200" cap="none" spc="0" normalizeH="0" baseline="0" noProof="0">
                <a:ln>
                  <a:noFill/>
                </a:ln>
                <a:effectLst/>
                <a:uLnTx/>
                <a:uFillTx/>
                <a:latin typeface="Calibri" panose="020F0502020204030204"/>
                <a:ea typeface="+mn-ea"/>
                <a:cs typeface="+mn-cs"/>
              </a:rPr>
              <a:t>Khi các con cầu nguyện, đừng làm như những kẻ đạo đức giả; vì họ thích đứng cầu nguyện trong nhà hội và nơi góc phố để mọi người đều thấy. Thật, Ta bảo các con, những kẻ ấy đã nhận được phần thưởng của mình rồi.</a:t>
            </a:r>
          </a:p>
        </p:txBody>
      </p:sp>
    </p:spTree>
    <p:extLst>
      <p:ext uri="{BB962C8B-B14F-4D97-AF65-F5344CB8AC3E}">
        <p14:creationId xmlns:p14="http://schemas.microsoft.com/office/powerpoint/2010/main" val="12725499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117693"/>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6</a:t>
            </a:r>
            <a:r>
              <a:rPr kumimoji="0" lang="vi-VN" sz="4800" b="0" i="0" u="none" strike="noStrike" kern="1200" cap="none" spc="0" normalizeH="0" baseline="0" noProof="0">
                <a:ln>
                  <a:noFill/>
                </a:ln>
                <a:effectLst/>
                <a:uLnTx/>
                <a:uFillTx/>
                <a:latin typeface="Calibri" panose="020F0502020204030204"/>
                <a:ea typeface="+mn-ea"/>
                <a:cs typeface="+mn-cs"/>
              </a:rPr>
              <a:t>Nhưng khi con cầu nguyện, hãy vào phòng riêng, đóng cửa lại, rồi cầu nguyện với Cha của con, Đấng hiện diện trong nơi kín đáo; và Cha của con, Đấng thấy trong nơi kín đáo, sẽ ban thưởng cho con.</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8977551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7</a:t>
            </a:r>
            <a:r>
              <a:rPr kumimoji="0" lang="vi-VN" sz="4800" b="0" i="0" u="none" strike="noStrike" kern="1200" cap="none" spc="0" normalizeH="0" baseline="0" noProof="0">
                <a:ln>
                  <a:noFill/>
                </a:ln>
                <a:effectLst/>
                <a:uLnTx/>
                <a:uFillTx/>
                <a:latin typeface="Calibri" panose="020F0502020204030204"/>
                <a:ea typeface="+mn-ea"/>
                <a:cs typeface="+mn-cs"/>
              </a:rPr>
              <a:t>Khi các con cầu nguyện, đừng dùng những lời sáo rỗng như dân ngoại; vì họ nghĩ hễ nói nhiều thì được nhậm. 8Đừng bắt chước họ, vì Cha các con biết các con cần gì trước khi các con cầu xin Ngài.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9</a:t>
            </a:r>
            <a:r>
              <a:rPr kumimoji="0" lang="vi-VN" sz="4800" b="0" i="0" u="none" strike="noStrike" kern="1200" cap="none" spc="0" normalizeH="0" baseline="0" noProof="0">
                <a:ln>
                  <a:noFill/>
                </a:ln>
                <a:effectLst/>
                <a:uLnTx/>
                <a:uFillTx/>
                <a:latin typeface="Calibri" panose="020F0502020204030204"/>
                <a:ea typeface="+mn-ea"/>
                <a:cs typeface="+mn-cs"/>
              </a:rPr>
              <a:t>Vậy, các con hãy cầu nguyện như thế nầy:</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1300352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a:t>
            </a:r>
            <a:r>
              <a:rPr kumimoji="0" lang="vi-VN" sz="4800" b="0" i="0" u="none" strike="noStrike" kern="1200" cap="none" spc="0" normalizeH="0" baseline="0" noProof="0">
                <a:ln>
                  <a:noFill/>
                </a:ln>
                <a:effectLst/>
                <a:uLnTx/>
                <a:uFillTx/>
                <a:latin typeface="Calibri" panose="020F0502020204030204"/>
                <a:ea typeface="+mn-ea"/>
                <a:cs typeface="+mn-cs"/>
              </a:rPr>
              <a:t>‘Lạy Cha chúng con ở trên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   Danh Cha được tôn thánh;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10</a:t>
            </a:r>
            <a:r>
              <a:rPr kumimoji="0" lang="vi-VN" sz="4800" b="0" i="0" u="none" strike="noStrike" kern="1200" cap="none" spc="0" normalizeH="0" baseline="0" noProof="0">
                <a:ln>
                  <a:noFill/>
                </a:ln>
                <a:effectLst/>
                <a:uLnTx/>
                <a:uFillTx/>
                <a:latin typeface="Calibri" panose="020F0502020204030204"/>
                <a:ea typeface="+mn-ea"/>
                <a:cs typeface="+mn-cs"/>
              </a:rPr>
              <a:t>Vương quốc Cha được đến,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   Ý Cha được nên, ở đất như ở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11</a:t>
            </a:r>
            <a:r>
              <a:rPr kumimoji="0" lang="vi-VN" sz="4800" b="0" i="0" u="none" strike="noStrike" kern="1200" cap="none" spc="0" normalizeH="0" baseline="0" noProof="0">
                <a:ln>
                  <a:noFill/>
                </a:ln>
                <a:effectLst/>
                <a:uLnTx/>
                <a:uFillTx/>
                <a:latin typeface="Calibri" panose="020F0502020204030204"/>
                <a:ea typeface="+mn-ea"/>
                <a:cs typeface="+mn-cs"/>
              </a:rPr>
              <a:t>Xin cho chúng con hôm nay thức ăn đủ ngày;</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3241933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39086" y="225910"/>
            <a:ext cx="119039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 12</a:t>
            </a:r>
            <a:r>
              <a:rPr kumimoji="0" lang="vi-VN" sz="4800" b="0" i="0" u="none" strike="noStrike" kern="1200" cap="none" spc="0" normalizeH="0" baseline="0" noProof="0">
                <a:ln>
                  <a:noFill/>
                </a:ln>
                <a:effectLst/>
                <a:uLnTx/>
                <a:uFillTx/>
                <a:latin typeface="Calibri" panose="020F0502020204030204"/>
                <a:ea typeface="+mn-ea"/>
                <a:cs typeface="+mn-cs"/>
              </a:rPr>
              <a:t>Xin tha tội cho chúng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   Như chúng con đã tha những kẻ có lỗi với chúng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13</a:t>
            </a:r>
            <a:r>
              <a:rPr kumimoji="0" lang="vi-VN" sz="4800" b="0" i="0" u="none" strike="noStrike" kern="1200" cap="none" spc="0" normalizeH="0" baseline="0" noProof="0">
                <a:ln>
                  <a:noFill/>
                </a:ln>
                <a:effectLst/>
                <a:uLnTx/>
                <a:uFillTx/>
                <a:latin typeface="Calibri" panose="020F0502020204030204"/>
                <a:ea typeface="+mn-ea"/>
                <a:cs typeface="+mn-cs"/>
              </a:rPr>
              <a:t>Xin đừng để chúng con bị cám dỗ,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   Nhưng cứu chúng con khỏi điều ác!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effectLst/>
                <a:uLnTx/>
                <a:uFillTx/>
                <a:latin typeface="Calibri" panose="020F0502020204030204"/>
                <a:ea typeface="+mn-ea"/>
                <a:cs typeface="+mn-cs"/>
              </a:rPr>
              <a:t>   [Vì vương quốc, quyền năng, vinh quang đều thuộc về Cha đời đời. A-men.]’</a:t>
            </a:r>
          </a:p>
        </p:txBody>
      </p:sp>
    </p:spTree>
    <p:extLst>
      <p:ext uri="{BB962C8B-B14F-4D97-AF65-F5344CB8AC3E}">
        <p14:creationId xmlns:p14="http://schemas.microsoft.com/office/powerpoint/2010/main" val="26898950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39086" y="235139"/>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14</a:t>
            </a:r>
            <a:r>
              <a:rPr kumimoji="0" lang="vi-VN" sz="4800" b="0" i="0" u="none" strike="noStrike" kern="1200" cap="none" spc="0" normalizeH="0" baseline="0" noProof="0">
                <a:ln>
                  <a:noFill/>
                </a:ln>
                <a:effectLst/>
                <a:uLnTx/>
                <a:uFillTx/>
                <a:latin typeface="Calibri" panose="020F0502020204030204"/>
                <a:ea typeface="+mn-ea"/>
                <a:cs typeface="+mn-cs"/>
              </a:rPr>
              <a:t>Nếu các con tha lỗi cho người ta, thì Cha các con ở trên trời cũng sẽ tha thứ cho các con.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15</a:t>
            </a:r>
            <a:r>
              <a:rPr kumimoji="0" lang="vi-VN" sz="4800" b="0" i="0" u="none" strike="noStrike" kern="1200" cap="none" spc="0" normalizeH="0" baseline="0" noProof="0">
                <a:ln>
                  <a:noFill/>
                </a:ln>
                <a:effectLst/>
                <a:uLnTx/>
                <a:uFillTx/>
                <a:latin typeface="Calibri" panose="020F0502020204030204"/>
                <a:ea typeface="+mn-ea"/>
                <a:cs typeface="+mn-cs"/>
              </a:rPr>
              <a:t>Nhưng nếu các con không tha lỗi cho người ta, thì Cha các con ở trên trời cũng sẽ không tha thứ cho các con.</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1365189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16</a:t>
            </a:r>
            <a:r>
              <a:rPr kumimoji="0" lang="vi-VN" sz="4800" b="0" i="0" u="none" strike="noStrike" kern="1200" cap="none" spc="0" normalizeH="0" baseline="0" noProof="0">
                <a:ln>
                  <a:noFill/>
                </a:ln>
                <a:effectLst/>
                <a:uLnTx/>
                <a:uFillTx/>
                <a:latin typeface="Calibri" panose="020F0502020204030204"/>
                <a:ea typeface="+mn-ea"/>
                <a:cs typeface="+mn-cs"/>
              </a:rPr>
              <a:t>Khi các con kiêng ăn, đừng tỏ vẻ âu sầu như những kẻ đạo đức giả, vì họ làm bộ thiểu não để mọi người biết họ kiêng ăn. Thật, Ta bảo các con, những kẻ ấy đã nhận được phần thưởng của mình rồi. </a:t>
            </a:r>
            <a:endParaRPr kumimoji="0" lang="en-US" sz="48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0134696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 </a:t>
            </a:r>
            <a:r>
              <a:rPr kumimoji="0" lang="vi-VN" sz="4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17</a:t>
            </a:r>
            <a:r>
              <a:rPr kumimoji="0" lang="vi-VN" sz="4800" b="0" i="0" u="none" strike="noStrike" kern="1200" cap="none" spc="0" normalizeH="0" baseline="0" noProof="0">
                <a:ln>
                  <a:noFill/>
                </a:ln>
                <a:solidFill>
                  <a:prstClr val="black"/>
                </a:solidFill>
                <a:effectLst/>
                <a:uLnTx/>
                <a:uFillTx/>
                <a:latin typeface="Calibri" panose="020F0502020204030204"/>
                <a:ea typeface="+mn-ea"/>
                <a:cs typeface="+mn-cs"/>
              </a:rPr>
              <a:t>Nhưng khi con kiêng ăn, hãy xức dầu trên đầu, và rửa mặt, </a:t>
            </a:r>
            <a:r>
              <a:rPr kumimoji="0" lang="vi-VN" sz="4800" b="0" i="0" u="none" strike="noStrike" kern="1200" cap="none" spc="0" normalizeH="0" baseline="0" noProof="0">
                <a:ln>
                  <a:noFill/>
                </a:ln>
                <a:solidFill>
                  <a:srgbClr val="FF0000"/>
                </a:solidFill>
                <a:effectLst/>
                <a:uLnTx/>
                <a:uFillTx/>
                <a:latin typeface="Calibri" panose="020F0502020204030204"/>
                <a:ea typeface="+mn-ea"/>
                <a:cs typeface="+mn-cs"/>
              </a:rPr>
              <a:t>18</a:t>
            </a:r>
            <a:r>
              <a:rPr kumimoji="0" lang="vi-VN" sz="4800" b="0" i="0" u="none" strike="noStrike" kern="1200" cap="none" spc="0" normalizeH="0" baseline="0" noProof="0">
                <a:ln>
                  <a:noFill/>
                </a:ln>
                <a:solidFill>
                  <a:prstClr val="black"/>
                </a:solidFill>
                <a:effectLst/>
                <a:uLnTx/>
                <a:uFillTx/>
                <a:latin typeface="Calibri" panose="020F0502020204030204"/>
                <a:ea typeface="+mn-ea"/>
                <a:cs typeface="+mn-cs"/>
              </a:rPr>
              <a:t>để người ta không biết con đang kiêng ăn, nhưng chỉ có Cha con, là Đấng hiện diện ở nơi kín đáo biết được mà thôi, và Cha con, Đấng thấy trong nơi kín đáo sẽ thưởng cho con.”</a:t>
            </a: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727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Mọi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quyền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năng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cao</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chúc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hiển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thuộc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duy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a:solidFill>
                  <a:srgbClr val="0070C0"/>
                </a:solidFill>
                <a:latin typeface="Arial" panose="020B0604020202020204" pitchFamily="34" charset="0"/>
                <a:cs typeface="Arial" panose="020B0604020202020204" pitchFamily="34" charset="0"/>
              </a:rPr>
              <a:t>Ha-</a:t>
            </a:r>
            <a:r>
              <a:rPr lang="en-US" sz="4000" dirty="0" err="1">
                <a:solidFill>
                  <a:srgbClr val="0070C0"/>
                </a:solidFill>
                <a:latin typeface="Arial" panose="020B0604020202020204" pitchFamily="34" charset="0"/>
                <a:cs typeface="Arial" panose="020B0604020202020204" pitchFamily="34" charset="0"/>
              </a:rPr>
              <a:t>lê</a:t>
            </a:r>
            <a:r>
              <a:rPr lang="en-US" sz="4000" dirty="0">
                <a:solidFill>
                  <a:srgbClr val="0070C0"/>
                </a:solidFill>
                <a:latin typeface="Arial" panose="020B0604020202020204" pitchFamily="34" charset="0"/>
                <a:cs typeface="Arial" panose="020B0604020202020204" pitchFamily="34" charset="0"/>
              </a:rPr>
              <a:t>-</a:t>
            </a:r>
            <a:r>
              <a:rPr lang="en-US" sz="4000" dirty="0" err="1">
                <a:solidFill>
                  <a:srgbClr val="0070C0"/>
                </a:solidFill>
                <a:latin typeface="Arial" panose="020B0604020202020204" pitchFamily="34" charset="0"/>
                <a:cs typeface="Arial" panose="020B0604020202020204" pitchFamily="34" charset="0"/>
              </a:rPr>
              <a:t>lu-gia</a:t>
            </a:r>
            <a:r>
              <a:rPr lang="en-US" sz="400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264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LỬA THIÊNG CHÁY LÊN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045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1188</TotalTime>
  <Words>3636</Words>
  <Application>Microsoft Office PowerPoint</Application>
  <PresentationFormat>Widescreen</PresentationFormat>
  <Paragraphs>193</Paragraphs>
  <Slides>79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Sáng-Thế-Ký(18,19) Ma-Thi-ơ(6:1-18)</vt:lpstr>
      <vt:lpstr>Sáng-Thế Ký 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Sáng-Thế Ký 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Ma-Thi-ơ(6:1-18)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119</cp:revision>
  <dcterms:created xsi:type="dcterms:W3CDTF">2022-02-21T03:27:55Z</dcterms:created>
  <dcterms:modified xsi:type="dcterms:W3CDTF">2024-01-06T14:13:26Z</dcterms:modified>
</cp:coreProperties>
</file>