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765" r:id="rId3"/>
    <p:sldId id="280" r:id="rId4"/>
    <p:sldId id="758" r:id="rId5"/>
    <p:sldId id="759" r:id="rId6"/>
    <p:sldId id="343" r:id="rId7"/>
    <p:sldId id="760" r:id="rId8"/>
    <p:sldId id="633" r:id="rId9"/>
    <p:sldId id="767" r:id="rId10"/>
    <p:sldId id="768" r:id="rId11"/>
    <p:sldId id="766" r:id="rId12"/>
    <p:sldId id="770" r:id="rId13"/>
    <p:sldId id="769" r:id="rId14"/>
    <p:sldId id="764" r:id="rId15"/>
    <p:sldId id="307" r:id="rId16"/>
    <p:sldId id="308" r:id="rId17"/>
    <p:sldId id="309" r:id="rId18"/>
    <p:sldId id="771" r:id="rId19"/>
    <p:sldId id="772" r:id="rId20"/>
    <p:sldId id="773" r:id="rId21"/>
    <p:sldId id="774" r:id="rId22"/>
    <p:sldId id="775" r:id="rId23"/>
    <p:sldId id="650" r:id="rId24"/>
    <p:sldId id="651" r:id="rId25"/>
    <p:sldId id="652" r:id="rId26"/>
    <p:sldId id="653" r:id="rId27"/>
    <p:sldId id="356" r:id="rId28"/>
    <p:sldId id="357" r:id="rId29"/>
    <p:sldId id="763" r:id="rId30"/>
    <p:sldId id="363" r:id="rId31"/>
    <p:sldId id="598" r:id="rId32"/>
    <p:sldId id="762" r:id="rId33"/>
    <p:sldId id="543" r:id="rId34"/>
    <p:sldId id="290" r:id="rId35"/>
    <p:sldId id="291" r:id="rId36"/>
    <p:sldId id="734" r:id="rId37"/>
    <p:sldId id="755" r:id="rId38"/>
    <p:sldId id="776" r:id="rId39"/>
    <p:sldId id="777" r:id="rId40"/>
    <p:sldId id="778" r:id="rId41"/>
    <p:sldId id="779" r:id="rId42"/>
    <p:sldId id="780" r:id="rId43"/>
    <p:sldId id="781" r:id="rId44"/>
    <p:sldId id="782" r:id="rId45"/>
    <p:sldId id="783" r:id="rId46"/>
    <p:sldId id="784" r:id="rId47"/>
    <p:sldId id="785" r:id="rId48"/>
    <p:sldId id="789" r:id="rId49"/>
    <p:sldId id="786" r:id="rId50"/>
    <p:sldId id="790" r:id="rId51"/>
    <p:sldId id="791" r:id="rId52"/>
    <p:sldId id="802" r:id="rId53"/>
    <p:sldId id="792" r:id="rId54"/>
    <p:sldId id="793" r:id="rId55"/>
    <p:sldId id="794" r:id="rId56"/>
    <p:sldId id="795" r:id="rId57"/>
    <p:sldId id="796" r:id="rId58"/>
    <p:sldId id="803" r:id="rId59"/>
    <p:sldId id="797" r:id="rId60"/>
    <p:sldId id="798" r:id="rId61"/>
    <p:sldId id="799" r:id="rId62"/>
    <p:sldId id="80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9" autoAdjust="0"/>
    <p:restoredTop sz="96120" autoAdjust="0"/>
  </p:normalViewPr>
  <p:slideViewPr>
    <p:cSldViewPr snapToGrid="0">
      <p:cViewPr varScale="1">
        <p:scale>
          <a:sx n="103" d="100"/>
          <a:sy n="103" d="100"/>
        </p:scale>
        <p:origin x="834" y="102"/>
      </p:cViewPr>
      <p:guideLst/>
    </p:cSldViewPr>
  </p:slideViewPr>
  <p:outlineViewPr>
    <p:cViewPr>
      <p:scale>
        <a:sx n="33" d="100"/>
        <a:sy n="33" d="100"/>
      </p:scale>
      <p:origin x="0" y="-12924"/>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6D980-437F-471D-A6D7-9DFF3CF23579}" type="datetimeFigureOut">
              <a:rPr lang="en-US" smtClean="0"/>
              <a:t>10/12/2024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E3741-4A97-4EEA-8791-DCACCEB99A5D}" type="slidenum">
              <a:rPr lang="en-US" smtClean="0"/>
              <a:t>‹#›</a:t>
            </a:fld>
            <a:endParaRPr lang="en-US"/>
          </a:p>
        </p:txBody>
      </p:sp>
    </p:spTree>
    <p:extLst>
      <p:ext uri="{BB962C8B-B14F-4D97-AF65-F5344CB8AC3E}">
        <p14:creationId xmlns:p14="http://schemas.microsoft.com/office/powerpoint/2010/main" val="386702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8E3741-4A97-4EEA-8791-DCACCEB99A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70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8E3741-4A97-4EEA-8791-DCACCEB99A5D}" type="slidenum">
              <a:rPr lang="en-US" smtClean="0"/>
              <a:t>31</a:t>
            </a:fld>
            <a:endParaRPr lang="en-US"/>
          </a:p>
        </p:txBody>
      </p:sp>
    </p:spTree>
    <p:extLst>
      <p:ext uri="{BB962C8B-B14F-4D97-AF65-F5344CB8AC3E}">
        <p14:creationId xmlns:p14="http://schemas.microsoft.com/office/powerpoint/2010/main" val="91291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AF53CC-FC4A-4152-BD04-E950E745FEFC}"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2173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74141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7307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8811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F53CC-FC4A-4152-BD04-E950E745FEFC}"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53998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AF53CC-FC4A-4152-BD04-E950E745FEFC}"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537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AF53CC-FC4A-4152-BD04-E950E745FEFC}" type="datetimeFigureOut">
              <a:rPr lang="en-US" smtClean="0"/>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48160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AF53CC-FC4A-4152-BD04-E950E745FEFC}" type="datetimeFigureOut">
              <a:rPr lang="en-US" smtClean="0"/>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18760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F53CC-FC4A-4152-BD04-E950E745FEFC}" type="datetimeFigureOut">
              <a:rPr lang="en-US" smtClean="0"/>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7434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118521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0495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F53CC-FC4A-4152-BD04-E950E745FEFC}" type="datetimeFigureOut">
              <a:rPr lang="en-US" smtClean="0"/>
              <a:t>10/12/2024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A46E9-FBA5-4A0E-8D5D-3C79674B9C8E}" type="slidenum">
              <a:rPr lang="en-US" smtClean="0"/>
              <a:t>‹#›</a:t>
            </a:fld>
            <a:endParaRPr lang="en-US"/>
          </a:p>
        </p:txBody>
      </p:sp>
    </p:spTree>
    <p:extLst>
      <p:ext uri="{BB962C8B-B14F-4D97-AF65-F5344CB8AC3E}">
        <p14:creationId xmlns:p14="http://schemas.microsoft.com/office/powerpoint/2010/main" val="8739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8000" dirty="0">
              <a:latin typeface="Arial" panose="020B0604020202020204" pitchFamily="34" charset="0"/>
              <a:cs typeface="Arial" panose="020B0604020202020204" pitchFamily="34" charset="0"/>
            </a:endParaRPr>
          </a:p>
          <a:p>
            <a:pPr marL="0" indent="0" algn="ctr">
              <a:buNone/>
            </a:pPr>
            <a:r>
              <a:rPr lang="en-US" sz="8000" dirty="0">
                <a:solidFill>
                  <a:schemeClr val="bg1"/>
                </a:solidFill>
                <a:latin typeface="Arial" panose="020B0604020202020204" pitchFamily="34" charset="0"/>
                <a:cs typeface="Arial" panose="020B0604020202020204" pitchFamily="34" charset="0"/>
              </a:rPr>
              <a:t>CHÀO MỪNG</a:t>
            </a: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4000" dirty="0">
                <a:solidFill>
                  <a:srgbClr val="FF0000"/>
                </a:solidFill>
                <a:latin typeface="Arial" panose="020B0604020202020204" pitchFamily="34" charset="0"/>
                <a:cs typeface="Arial" panose="020B0604020202020204" pitchFamily="34" charset="0"/>
              </a:rPr>
              <a:t>ANH CHỊ EM</a:t>
            </a:r>
          </a:p>
          <a:p>
            <a:pPr marL="0" indent="0" algn="ctr">
              <a:buNone/>
            </a:pPr>
            <a:r>
              <a:rPr lang="en-US" sz="4000" dirty="0">
                <a:solidFill>
                  <a:srgbClr val="FF0000"/>
                </a:solidFill>
                <a:latin typeface="Arial" panose="020B0604020202020204" pitchFamily="34" charset="0"/>
                <a:cs typeface="Arial" panose="020B0604020202020204" pitchFamily="34" charset="0"/>
              </a:rPr>
              <a:t>TRONG TÌNH YÊU CỨU CHÚA JESUS</a:t>
            </a:r>
            <a:endParaRPr lang="en-US" sz="2000" dirty="0">
              <a:solidFill>
                <a:schemeClr val="bg1"/>
              </a:solidFill>
              <a:latin typeface="Arial" panose="020B0604020202020204" pitchFamily="34" charset="0"/>
              <a:cs typeface="Arial" panose="020B0604020202020204" pitchFamily="34" charset="0"/>
            </a:endParaRPr>
          </a:p>
          <a:p>
            <a:pPr marL="0" indent="0" algn="ctr">
              <a:buNone/>
            </a:pPr>
            <a:endParaRPr lang="en-US" sz="2000" dirty="0">
              <a:solidFill>
                <a:schemeClr val="bg1"/>
              </a:solidFill>
              <a:latin typeface="Arial" panose="020B0604020202020204" pitchFamily="34" charset="0"/>
              <a:cs typeface="Arial" panose="020B0604020202020204" pitchFamily="34" charset="0"/>
            </a:endParaRPr>
          </a:p>
          <a:p>
            <a:pPr marL="0" indent="0" algn="ctr">
              <a:buNone/>
            </a:pPr>
            <a:r>
              <a:rPr lang="en-US" sz="1800" b="1" dirty="0">
                <a:latin typeface="Arial" panose="020B0604020202020204" pitchFamily="34" charset="0"/>
                <a:cs typeface="Arial" panose="020B0604020202020204" pitchFamily="34" charset="0"/>
              </a:rPr>
              <a:t>ĐẾN THAM DỰ BUỔI THỜ PHƯỢNG</a:t>
            </a:r>
          </a:p>
          <a:p>
            <a:pPr marL="0" indent="0" algn="ctr">
              <a:buNone/>
            </a:pPr>
            <a:r>
              <a:rPr lang="en-US" sz="1800" b="1" dirty="0">
                <a:latin typeface="Arial" panose="020B0604020202020204" pitchFamily="34" charset="0"/>
                <a:cs typeface="Arial" panose="020B0604020202020204" pitchFamily="34" charset="0"/>
              </a:rPr>
              <a:t>(</a:t>
            </a:r>
            <a:r>
              <a:rPr lang="en-US" sz="1800" b="1">
                <a:latin typeface="Arial" panose="020B0604020202020204" pitchFamily="34" charset="0"/>
                <a:cs typeface="Arial" panose="020B0604020202020204" pitchFamily="34" charset="0"/>
              </a:rPr>
              <a:t>NGÀY 13-10-2024</a:t>
            </a:r>
            <a:r>
              <a:rPr lang="en-US" sz="1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1167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FB230F-3EE3-567C-9DD2-79813C85D503}"/>
              </a:ext>
            </a:extLst>
          </p:cNvPr>
          <p:cNvSpPr txBox="1"/>
          <p:nvPr/>
        </p:nvSpPr>
        <p:spPr>
          <a:xfrm>
            <a:off x="0" y="304306"/>
            <a:ext cx="12192000" cy="67505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30000" noProof="0" dirty="0">
                <a:ln>
                  <a:noFill/>
                </a:ln>
                <a:solidFill>
                  <a:srgbClr val="FF0000"/>
                </a:solidFill>
                <a:effectLst/>
                <a:uLnTx/>
                <a:uFillTx/>
                <a:latin typeface="Noto Serif" panose="02020600060500020200" pitchFamily="18" charset="0"/>
                <a:ea typeface="+mn-ea"/>
                <a:cs typeface="+mn-cs"/>
              </a:rPr>
              <a:t> </a:t>
            </a:r>
            <a:r>
              <a:rPr kumimoji="0" lang="vi-VN" sz="8800" b="1" i="0" u="none" strike="noStrike" kern="1200" cap="none" spc="0" normalizeH="0" baseline="30000" noProof="0" dirty="0">
                <a:ln>
                  <a:noFill/>
                </a:ln>
                <a:solidFill>
                  <a:srgbClr val="FF0000"/>
                </a:solidFill>
                <a:effectLst/>
                <a:uLnTx/>
                <a:uFillTx/>
                <a:latin typeface="Noto Serif" panose="02020600060500020200" pitchFamily="18" charset="0"/>
                <a:ea typeface="+mn-ea"/>
                <a:cs typeface="+mn-cs"/>
              </a:rPr>
              <a:t>5</a:t>
            </a:r>
            <a:r>
              <a:rPr kumimoji="0" lang="vi-VN" sz="8800" b="1" i="0" u="none" strike="noStrike" kern="1200" cap="none" spc="0" normalizeH="0" baseline="30000" noProof="0" dirty="0">
                <a:ln>
                  <a:noFill/>
                </a:ln>
                <a:solidFill>
                  <a:prstClr val="black"/>
                </a:solidFill>
                <a:effectLst/>
                <a:uLnTx/>
                <a:uFillTx/>
                <a:latin typeface="Noto Serif" panose="02020600060500020200" pitchFamily="18" charset="0"/>
                <a:ea typeface="+mn-ea"/>
                <a:cs typeface="+mn-cs"/>
              </a:rPr>
              <a:t>Bà nào thực sự góa bụa, sống một mình, đặt hi vọng nơi Đức Chúa Trời thì cứ bền lòng ngày đêm cầu nguyện nài xin.</a:t>
            </a:r>
            <a:endParaRPr kumimoji="0" lang="en-US" sz="8800" b="0" i="0" u="none" strike="noStrike" kern="1200" cap="none" spc="0" normalizeH="0" baseline="30000" noProof="0" dirty="0">
              <a:ln>
                <a:noFill/>
              </a:ln>
              <a:solidFill>
                <a:prstClr val="black"/>
              </a:solidFill>
              <a:effectLst/>
              <a:uLnTx/>
              <a:uFillTx/>
              <a:latin typeface="Noto Serif" panose="02020600060500020200"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noProof="0" dirty="0">
              <a:solidFill>
                <a:srgbClr val="FF00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noProof="0" dirty="0">
              <a:solidFill>
                <a:srgbClr val="FF00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I Ti-</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mô</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thê</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( 5:3-8 )</a:t>
            </a:r>
          </a:p>
        </p:txBody>
      </p:sp>
    </p:spTree>
    <p:extLst>
      <p:ext uri="{BB962C8B-B14F-4D97-AF65-F5344CB8AC3E}">
        <p14:creationId xmlns:p14="http://schemas.microsoft.com/office/powerpoint/2010/main" val="313304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FB230F-3EE3-567C-9DD2-79813C85D503}"/>
              </a:ext>
            </a:extLst>
          </p:cNvPr>
          <p:cNvSpPr txBox="1"/>
          <p:nvPr/>
        </p:nvSpPr>
        <p:spPr>
          <a:xfrm>
            <a:off x="0" y="345233"/>
            <a:ext cx="12192000" cy="66787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30000" noProof="0" dirty="0">
                <a:ln>
                  <a:noFill/>
                </a:ln>
                <a:solidFill>
                  <a:srgbClr val="FF0000"/>
                </a:solidFill>
                <a:effectLst/>
                <a:uLnTx/>
                <a:uFillTx/>
                <a:latin typeface="Noto Serif" panose="02020600060500020200" pitchFamily="18" charset="0"/>
                <a:ea typeface="+mn-ea"/>
                <a:cs typeface="+mn-cs"/>
              </a:rPr>
              <a:t> </a:t>
            </a:r>
            <a:r>
              <a:rPr kumimoji="0" lang="vi-VN" sz="8800" b="1" i="0" u="none" strike="noStrike" kern="1200" cap="none" spc="0" normalizeH="0" baseline="30000" noProof="0" dirty="0">
                <a:ln>
                  <a:noFill/>
                </a:ln>
                <a:solidFill>
                  <a:srgbClr val="FF0000"/>
                </a:solidFill>
                <a:effectLst/>
                <a:uLnTx/>
                <a:uFillTx/>
                <a:latin typeface="Noto Serif" panose="02020600060500020200" pitchFamily="18" charset="0"/>
                <a:ea typeface="+mn-ea"/>
                <a:cs typeface="+mn-cs"/>
              </a:rPr>
              <a:t>6</a:t>
            </a:r>
            <a:r>
              <a:rPr kumimoji="0" lang="vi-VN" sz="8800" b="1" i="0" u="none" strike="noStrike" kern="1200" cap="none" spc="0" normalizeH="0" baseline="30000" noProof="0" dirty="0">
                <a:ln>
                  <a:noFill/>
                </a:ln>
                <a:solidFill>
                  <a:prstClr val="black"/>
                </a:solidFill>
                <a:effectLst/>
                <a:uLnTx/>
                <a:uFillTx/>
                <a:latin typeface="Noto Serif" panose="02020600060500020200" pitchFamily="18" charset="0"/>
                <a:ea typeface="+mn-ea"/>
                <a:cs typeface="+mn-cs"/>
              </a:rPr>
              <a:t>Nhưng quả phụ nào sống xa hoa trụy lạc thì dù sống cũng như chết. </a:t>
            </a:r>
            <a:endParaRPr kumimoji="0" lang="en-US" sz="8800" b="1" i="0" u="none" strike="noStrike" kern="1200" cap="none" spc="0" normalizeH="0" baseline="30000" noProof="0" dirty="0">
              <a:ln>
                <a:noFill/>
              </a:ln>
              <a:solidFill>
                <a:prstClr val="black"/>
              </a:solidFill>
              <a:effectLst/>
              <a:uLnTx/>
              <a:uFillTx/>
              <a:latin typeface="Noto Serif" panose="02020600060500020200"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dirty="0">
              <a:solidFill>
                <a:srgbClr val="FF00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dirty="0">
              <a:solidFill>
                <a:srgbClr val="FF00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solidFill>
                <a:srgbClr val="FF00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I Ti-</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mô</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thê</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( 5:3-8 )</a:t>
            </a:r>
          </a:p>
        </p:txBody>
      </p:sp>
    </p:spTree>
    <p:extLst>
      <p:ext uri="{BB962C8B-B14F-4D97-AF65-F5344CB8AC3E}">
        <p14:creationId xmlns:p14="http://schemas.microsoft.com/office/powerpoint/2010/main" val="851859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FB230F-3EE3-567C-9DD2-79813C85D503}"/>
              </a:ext>
            </a:extLst>
          </p:cNvPr>
          <p:cNvSpPr txBox="1"/>
          <p:nvPr/>
        </p:nvSpPr>
        <p:spPr>
          <a:xfrm>
            <a:off x="0" y="341628"/>
            <a:ext cx="12192000" cy="66787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30000" noProof="0" dirty="0">
                <a:ln>
                  <a:noFill/>
                </a:ln>
                <a:solidFill>
                  <a:srgbClr val="FF0000"/>
                </a:solidFill>
                <a:effectLst/>
                <a:uLnTx/>
                <a:uFillTx/>
                <a:latin typeface="Noto Serif" panose="02020600060500020200" pitchFamily="18" charset="0"/>
                <a:ea typeface="+mn-ea"/>
                <a:cs typeface="+mn-cs"/>
              </a:rPr>
              <a:t> </a:t>
            </a:r>
            <a:r>
              <a:rPr kumimoji="0" lang="vi-VN" sz="8800" b="1" i="0" u="none" strike="noStrike" kern="1200" cap="none" spc="0" normalizeH="0" baseline="30000" noProof="0" dirty="0">
                <a:ln>
                  <a:noFill/>
                </a:ln>
                <a:solidFill>
                  <a:srgbClr val="FF0000"/>
                </a:solidFill>
                <a:effectLst/>
                <a:uLnTx/>
                <a:uFillTx/>
                <a:latin typeface="Noto Serif" panose="02020600060500020200" pitchFamily="18" charset="0"/>
                <a:ea typeface="+mn-ea"/>
                <a:cs typeface="+mn-cs"/>
              </a:rPr>
              <a:t>7</a:t>
            </a:r>
            <a:r>
              <a:rPr kumimoji="0" lang="vi-VN" sz="8800" b="1" i="0" u="none" strike="noStrike" kern="1200" cap="none" spc="0" normalizeH="0" baseline="30000" noProof="0" dirty="0">
                <a:ln>
                  <a:noFill/>
                </a:ln>
                <a:solidFill>
                  <a:prstClr val="black"/>
                </a:solidFill>
                <a:effectLst/>
                <a:uLnTx/>
                <a:uFillTx/>
                <a:latin typeface="Noto Serif" panose="02020600060500020200" pitchFamily="18" charset="0"/>
                <a:ea typeface="+mn-ea"/>
                <a:cs typeface="+mn-cs"/>
              </a:rPr>
              <a:t>Hãy truyền bảo họ những điều nầy để họ không bị chê trách. </a:t>
            </a:r>
            <a:endParaRPr kumimoji="0" lang="en-US" sz="8800" b="1" i="0" u="none" strike="noStrike" kern="1200" cap="none" spc="0" normalizeH="0" baseline="30000" noProof="0" dirty="0">
              <a:ln>
                <a:noFill/>
              </a:ln>
              <a:solidFill>
                <a:prstClr val="black"/>
              </a:solidFill>
              <a:effectLst/>
              <a:uLnTx/>
              <a:uFillTx/>
              <a:latin typeface="Noto Serif" panose="02020600060500020200"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800" b="1" baseline="30000" dirty="0">
              <a:solidFill>
                <a:prstClr val="black"/>
              </a:solidFill>
              <a:latin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00" b="1" i="0" u="none" strike="noStrike" kern="1200" cap="none" spc="0" normalizeH="0" baseline="30000" noProof="0" dirty="0">
              <a:ln>
                <a:noFill/>
              </a:ln>
              <a:solidFill>
                <a:prstClr val="black"/>
              </a:solidFill>
              <a:effectLst/>
              <a:uLnTx/>
              <a:uFillTx/>
              <a:latin typeface="Noto Serif" panose="02020600060500020200"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800" b="1" baseline="30000" noProof="0" dirty="0">
              <a:solidFill>
                <a:prstClr val="black"/>
              </a:solidFill>
              <a:latin typeface="Noto Serif" panose="02020600060500020200"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30000" dirty="0">
              <a:ln>
                <a:noFill/>
              </a:ln>
              <a:solidFill>
                <a:prstClr val="black"/>
              </a:solidFill>
              <a:effectLst/>
              <a:uLnTx/>
              <a:uFillTx/>
              <a:latin typeface="Noto Serif" panose="02020600060500020200"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I Ti-</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mô</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thê</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( 5:3-8 )</a:t>
            </a:r>
          </a:p>
        </p:txBody>
      </p:sp>
    </p:spTree>
    <p:extLst>
      <p:ext uri="{BB962C8B-B14F-4D97-AF65-F5344CB8AC3E}">
        <p14:creationId xmlns:p14="http://schemas.microsoft.com/office/powerpoint/2010/main" val="338438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FB230F-3EE3-567C-9DD2-79813C85D503}"/>
              </a:ext>
            </a:extLst>
          </p:cNvPr>
          <p:cNvSpPr txBox="1"/>
          <p:nvPr/>
        </p:nvSpPr>
        <p:spPr>
          <a:xfrm>
            <a:off x="0" y="326571"/>
            <a:ext cx="12192000" cy="682238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30000" noProof="0" dirty="0">
                <a:ln>
                  <a:noFill/>
                </a:ln>
                <a:solidFill>
                  <a:srgbClr val="FF0000"/>
                </a:solidFill>
                <a:effectLst/>
                <a:uLnTx/>
                <a:uFillTx/>
                <a:latin typeface="Noto Serif" panose="02020600060500020200" pitchFamily="18" charset="0"/>
                <a:ea typeface="+mn-ea"/>
                <a:cs typeface="+mn-cs"/>
              </a:rPr>
              <a:t> </a:t>
            </a:r>
            <a:r>
              <a:rPr kumimoji="0" lang="vi-VN" sz="6600" b="1" i="0" u="none" strike="noStrike" kern="1200" cap="none" spc="0" normalizeH="0" baseline="30000" noProof="0" dirty="0">
                <a:ln>
                  <a:noFill/>
                </a:ln>
                <a:solidFill>
                  <a:prstClr val="black"/>
                </a:solidFill>
                <a:effectLst/>
                <a:uLnTx/>
                <a:uFillTx/>
                <a:latin typeface="Noto Serif" panose="02020600060500020200" pitchFamily="18" charset="0"/>
                <a:ea typeface="+mn-ea"/>
                <a:cs typeface="+mn-cs"/>
              </a:rPr>
              <a:t> </a:t>
            </a:r>
            <a:r>
              <a:rPr kumimoji="0" lang="vi-VN" sz="8800" b="1" i="0" u="none" strike="noStrike" kern="1200" cap="none" spc="0" normalizeH="0" baseline="30000" noProof="0" dirty="0">
                <a:ln>
                  <a:noFill/>
                </a:ln>
                <a:solidFill>
                  <a:srgbClr val="FF0000"/>
                </a:solidFill>
                <a:effectLst/>
                <a:uLnTx/>
                <a:uFillTx/>
                <a:latin typeface="Noto Serif" panose="02020600060500020200" pitchFamily="18" charset="0"/>
                <a:ea typeface="+mn-ea"/>
                <a:cs typeface="+mn-cs"/>
              </a:rPr>
              <a:t>8</a:t>
            </a:r>
            <a:r>
              <a:rPr kumimoji="0" lang="vi-VN" sz="8800" b="1" i="0" u="none" strike="noStrike" kern="1200" cap="none" spc="0" normalizeH="0" baseline="30000" noProof="0" dirty="0">
                <a:ln>
                  <a:noFill/>
                </a:ln>
                <a:solidFill>
                  <a:prstClr val="black"/>
                </a:solidFill>
                <a:effectLst/>
                <a:uLnTx/>
                <a:uFillTx/>
                <a:latin typeface="Noto Serif" panose="02020600060500020200" pitchFamily="18" charset="0"/>
                <a:ea typeface="+mn-ea"/>
                <a:cs typeface="+mn-cs"/>
              </a:rPr>
              <a:t>Nếu ai không cấp dưỡng cho bà con mình, nhất là cho chính gia đình mình thì người ấy đã chối bỏ đức tin, còn tệ hơn người không tin nữa.</a:t>
            </a:r>
            <a:endParaRPr kumimoji="0" lang="en-US" sz="8800" b="1" i="0" u="none" strike="noStrike" kern="1200" cap="none" spc="0" normalizeH="0" baseline="30000" noProof="0" dirty="0">
              <a:ln>
                <a:noFill/>
              </a:ln>
              <a:solidFill>
                <a:prstClr val="black"/>
              </a:solidFill>
              <a:effectLst/>
              <a:uLnTx/>
              <a:uFillTx/>
              <a:latin typeface="Noto Serif" panose="02020600060500020200"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dirty="0">
              <a:solidFill>
                <a:srgbClr val="FF00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I Ti-</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mô</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thê</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( 5:3-8 )</a:t>
            </a:r>
          </a:p>
        </p:txBody>
      </p:sp>
    </p:spTree>
    <p:extLst>
      <p:ext uri="{BB962C8B-B14F-4D97-AF65-F5344CB8AC3E}">
        <p14:creationId xmlns:p14="http://schemas.microsoft.com/office/powerpoint/2010/main" val="1459353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738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dirty="0">
                <a:solidFill>
                  <a:schemeClr val="bg1"/>
                </a:solidFill>
                <a:latin typeface="Arial" panose="020B0604020202020204" pitchFamily="34" charset="0"/>
                <a:cs typeface="Arial" panose="020B0604020202020204" pitchFamily="34" charset="0"/>
              </a:rPr>
              <a:t>NGUYỆN TÔN VINH </a:t>
            </a:r>
          </a:p>
          <a:p>
            <a:pPr marL="0" indent="0" algn="ctr">
              <a:lnSpc>
                <a:spcPct val="150000"/>
              </a:lnSpc>
              <a:buNone/>
            </a:pPr>
            <a:r>
              <a:rPr lang="en-US" sz="7200" b="1" dirty="0">
                <a:solidFill>
                  <a:schemeClr val="bg1"/>
                </a:solidFill>
                <a:latin typeface="Arial" panose="020B0604020202020204" pitchFamily="34" charset="0"/>
                <a:cs typeface="Arial" panose="020B0604020202020204" pitchFamily="34" charset="0"/>
              </a:rPr>
              <a:t>NGỢI KHEN</a:t>
            </a:r>
          </a:p>
        </p:txBody>
      </p:sp>
    </p:spTree>
    <p:extLst>
      <p:ext uri="{BB962C8B-B14F-4D97-AF65-F5344CB8AC3E}">
        <p14:creationId xmlns:p14="http://schemas.microsoft.com/office/powerpoint/2010/main" val="237073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11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chemeClr val="bg1"/>
                </a:solidFill>
                <a:latin typeface="Arial" panose="020B0604020202020204" pitchFamily="34" charset="0"/>
                <a:cs typeface="Arial" panose="020B0604020202020204" pitchFamily="34" charset="0"/>
              </a:rPr>
              <a:t>Nguyện tôn vinh ngợi khen</a:t>
            </a:r>
            <a:r>
              <a:rPr lang="en-US" sz="4000" b="1" dirty="0">
                <a:solidFill>
                  <a:schemeClr val="bg1"/>
                </a:solidFill>
                <a:latin typeface="Arial" panose="020B0604020202020204" pitchFamily="34" charset="0"/>
                <a:cs typeface="Arial" panose="020B0604020202020204" pitchFamily="34" charset="0"/>
              </a:rPr>
              <a:t>,</a:t>
            </a:r>
            <a:r>
              <a:rPr lang="vi-VN" sz="4000" b="1" dirty="0">
                <a:solidFill>
                  <a:schemeClr val="bg1"/>
                </a:solidFill>
                <a:latin typeface="Arial" panose="020B0604020202020204" pitchFamily="34" charset="0"/>
                <a:cs typeface="Arial" panose="020B0604020202020204" pitchFamily="34" charset="0"/>
              </a:rPr>
              <a:t> danh Giê-xu toàn năng</a:t>
            </a:r>
          </a:p>
          <a:p>
            <a:pPr marL="0" indent="0" algn="ctr">
              <a:lnSpc>
                <a:spcPct val="150000"/>
              </a:lnSpc>
              <a:buNone/>
            </a:pPr>
            <a:r>
              <a:rPr lang="vi-VN" sz="4000" b="1" dirty="0">
                <a:solidFill>
                  <a:schemeClr val="bg1"/>
                </a:solidFill>
                <a:latin typeface="Arial" panose="020B0604020202020204" pitchFamily="34" charset="0"/>
                <a:cs typeface="Arial" panose="020B0604020202020204" pitchFamily="34" charset="0"/>
              </a:rPr>
              <a:t>Dùng lời hát chúc </a:t>
            </a:r>
            <a:r>
              <a:rPr lang="en-US" sz="4000" b="1" dirty="0" err="1">
                <a:solidFill>
                  <a:schemeClr val="bg1"/>
                </a:solidFill>
                <a:latin typeface="Arial" panose="020B0604020202020204" pitchFamily="34" charset="0"/>
                <a:cs typeface="Arial" panose="020B0604020202020204" pitchFamily="34" charset="0"/>
              </a:rPr>
              <a:t>xướng</a:t>
            </a:r>
            <a:r>
              <a:rPr lang="en-US" sz="4000" b="1" dirty="0">
                <a:solidFill>
                  <a:schemeClr val="bg1"/>
                </a:solidFill>
                <a:latin typeface="Arial" panose="020B0604020202020204" pitchFamily="34" charset="0"/>
                <a:cs typeface="Arial" panose="020B0604020202020204" pitchFamily="34" charset="0"/>
              </a:rPr>
              <a:t> con</a:t>
            </a:r>
            <a:r>
              <a:rPr lang="vi-VN" sz="4000" b="1" dirty="0">
                <a:solidFill>
                  <a:schemeClr val="bg1"/>
                </a:solidFill>
                <a:latin typeface="Arial" panose="020B0604020202020204" pitchFamily="34" charset="0"/>
                <a:cs typeface="Arial" panose="020B0604020202020204" pitchFamily="34" charset="0"/>
              </a:rPr>
              <a:t> tạ ơn Chúa</a:t>
            </a:r>
          </a:p>
          <a:p>
            <a:pPr marL="0" indent="0" algn="ctr">
              <a:lnSpc>
                <a:spcPct val="150000"/>
              </a:lnSpc>
              <a:buNone/>
            </a:pPr>
            <a:r>
              <a:rPr lang="vi-VN" sz="4000" b="1" dirty="0">
                <a:solidFill>
                  <a:schemeClr val="bg1"/>
                </a:solidFill>
                <a:latin typeface="Arial" panose="020B0604020202020204" pitchFamily="34" charset="0"/>
                <a:cs typeface="Arial" panose="020B0604020202020204" pitchFamily="34" charset="0"/>
              </a:rPr>
              <a:t>Nguyện tôn vinh ngợi khen</a:t>
            </a:r>
            <a:r>
              <a:rPr lang="en-US" sz="4000" b="1" dirty="0">
                <a:solidFill>
                  <a:schemeClr val="bg1"/>
                </a:solidFill>
                <a:latin typeface="Arial" panose="020B0604020202020204" pitchFamily="34" charset="0"/>
                <a:cs typeface="Arial" panose="020B0604020202020204" pitchFamily="34" charset="0"/>
              </a:rPr>
              <a:t>,</a:t>
            </a:r>
            <a:r>
              <a:rPr lang="vi-VN" sz="4000" b="1" dirty="0">
                <a:solidFill>
                  <a:schemeClr val="bg1"/>
                </a:solidFill>
                <a:latin typeface="Arial" panose="020B0604020202020204" pitchFamily="34" charset="0"/>
                <a:cs typeface="Arial" panose="020B0604020202020204" pitchFamily="34" charset="0"/>
              </a:rPr>
              <a:t> danh Giê-xu toàn năng</a:t>
            </a:r>
            <a:r>
              <a:rPr lang="en-US" sz="4000" b="1" dirty="0">
                <a:solidFill>
                  <a:schemeClr val="bg1"/>
                </a:solidFill>
                <a:latin typeface="Arial" panose="020B0604020202020204" pitchFamily="34" charset="0"/>
                <a:cs typeface="Arial" panose="020B0604020202020204" pitchFamily="34" charset="0"/>
              </a:rPr>
              <a:t>,</a:t>
            </a:r>
            <a:endParaRPr lang="vi-VN" sz="4000" b="1" dirty="0">
              <a:solidFill>
                <a:schemeClr val="bg1"/>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chemeClr val="bg1"/>
                </a:solidFill>
                <a:latin typeface="Arial" panose="020B0604020202020204" pitchFamily="34" charset="0"/>
                <a:cs typeface="Arial" panose="020B0604020202020204" pitchFamily="34" charset="0"/>
              </a:rPr>
              <a:t>Dùng lời hát chúc </a:t>
            </a:r>
            <a:r>
              <a:rPr lang="en-US" sz="4000" b="1" dirty="0" err="1">
                <a:solidFill>
                  <a:schemeClr val="bg1"/>
                </a:solidFill>
                <a:latin typeface="Arial" panose="020B0604020202020204" pitchFamily="34" charset="0"/>
                <a:cs typeface="Arial" panose="020B0604020202020204" pitchFamily="34" charset="0"/>
              </a:rPr>
              <a:t>xướng</a:t>
            </a:r>
            <a:r>
              <a:rPr lang="vi-VN" sz="4000" b="1" dirty="0">
                <a:solidFill>
                  <a:schemeClr val="bg1"/>
                </a:solidFill>
                <a:latin typeface="Arial" panose="020B0604020202020204" pitchFamily="34" charset="0"/>
                <a:cs typeface="Arial" panose="020B0604020202020204" pitchFamily="34" charset="0"/>
              </a:rPr>
              <a:t> </a:t>
            </a:r>
            <a:r>
              <a:rPr lang="en-US" sz="4000" b="1" dirty="0">
                <a:solidFill>
                  <a:schemeClr val="bg1"/>
                </a:solidFill>
                <a:latin typeface="Arial" panose="020B0604020202020204" pitchFamily="34" charset="0"/>
                <a:cs typeface="Arial" panose="020B0604020202020204" pitchFamily="34" charset="0"/>
              </a:rPr>
              <a:t>con </a:t>
            </a:r>
            <a:r>
              <a:rPr lang="en-US" sz="4000" b="1" dirty="0" err="1">
                <a:solidFill>
                  <a:schemeClr val="bg1"/>
                </a:solidFill>
                <a:latin typeface="Arial" panose="020B0604020202020204" pitchFamily="34" charset="0"/>
                <a:cs typeface="Arial" panose="020B0604020202020204" pitchFamily="34" charset="0"/>
              </a:rPr>
              <a:t>tạ</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ơn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Ngài</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403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chemeClr val="bg1"/>
                </a:solidFill>
                <a:latin typeface="Arial" panose="020B0604020202020204" pitchFamily="34" charset="0"/>
                <a:cs typeface="Arial" panose="020B0604020202020204" pitchFamily="34" charset="0"/>
              </a:rPr>
              <a:t>Giê-xu</a:t>
            </a:r>
            <a:r>
              <a:rPr lang="en-US" sz="4000" b="1" dirty="0">
                <a:solidFill>
                  <a:schemeClr val="bg1"/>
                </a:solidFill>
                <a:latin typeface="Arial" panose="020B0604020202020204" pitchFamily="34" charset="0"/>
                <a:cs typeface="Arial" panose="020B0604020202020204" pitchFamily="34" charset="0"/>
              </a:rPr>
              <a:t> </a:t>
            </a:r>
            <a:r>
              <a:rPr lang="vi-VN" sz="4000" b="1" dirty="0">
                <a:solidFill>
                  <a:schemeClr val="bg1"/>
                </a:solidFill>
                <a:latin typeface="Arial" panose="020B0604020202020204" pitchFamily="34" charset="0"/>
                <a:cs typeface="Arial" panose="020B0604020202020204" pitchFamily="34" charset="0"/>
              </a:rPr>
              <a:t>vinh hiển lắm thay ai bằng</a:t>
            </a:r>
          </a:p>
          <a:p>
            <a:pPr marL="0" indent="0" algn="ctr">
              <a:lnSpc>
                <a:spcPct val="150000"/>
              </a:lnSpc>
              <a:buNone/>
            </a:pPr>
            <a:r>
              <a:rPr lang="en-US" sz="4000" b="1" dirty="0" err="1">
                <a:solidFill>
                  <a:schemeClr val="bg1"/>
                </a:solidFill>
                <a:latin typeface="Arial" panose="020B0604020202020204" pitchFamily="34" charset="0"/>
                <a:cs typeface="Arial" panose="020B0604020202020204" pitchFamily="34" charset="0"/>
              </a:rPr>
              <a:t>Ngợi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khen</a:t>
            </a:r>
            <a:r>
              <a:rPr lang="en-US" sz="4000" b="1" dirty="0">
                <a:solidFill>
                  <a:schemeClr val="bg1"/>
                </a:solidFill>
                <a:latin typeface="Arial" panose="020B0604020202020204" pitchFamily="34" charset="0"/>
                <a:cs typeface="Arial" panose="020B0604020202020204" pitchFamily="34" charset="0"/>
              </a:rPr>
              <a:t> ca vang </a:t>
            </a:r>
            <a:r>
              <a:rPr lang="en-US" sz="4000" b="1" dirty="0" err="1">
                <a:solidFill>
                  <a:schemeClr val="bg1"/>
                </a:solidFill>
                <a:latin typeface="Arial" panose="020B0604020202020204" pitchFamily="34" charset="0"/>
                <a:cs typeface="Arial" panose="020B0604020202020204" pitchFamily="34" charset="0"/>
              </a:rPr>
              <a:t>danh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Chúa</a:t>
            </a:r>
            <a:endParaRPr lang="vi-VN" sz="4000" b="1" dirty="0">
              <a:solidFill>
                <a:schemeClr val="bg1"/>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chemeClr val="bg1"/>
                </a:solidFill>
                <a:latin typeface="Arial" panose="020B0604020202020204" pitchFamily="34" charset="0"/>
                <a:cs typeface="Arial" panose="020B0604020202020204" pitchFamily="34" charset="0"/>
              </a:rPr>
              <a:t>Nguyện lòng con trong sạch thánh khiết m</a:t>
            </a:r>
            <a:r>
              <a:rPr lang="en-US" sz="4000" b="1" dirty="0" err="1">
                <a:solidFill>
                  <a:schemeClr val="bg1"/>
                </a:solidFill>
                <a:latin typeface="Arial" panose="020B0604020202020204" pitchFamily="34" charset="0"/>
                <a:cs typeface="Arial" panose="020B0604020202020204" pitchFamily="34" charset="0"/>
              </a:rPr>
              <a:t>ọi</a:t>
            </a:r>
            <a:r>
              <a:rPr lang="vi-VN" sz="4000" b="1" dirty="0">
                <a:solidFill>
                  <a:schemeClr val="bg1"/>
                </a:solidFill>
                <a:latin typeface="Arial" panose="020B0604020202020204" pitchFamily="34" charset="0"/>
                <a:cs typeface="Arial" panose="020B0604020202020204" pitchFamily="34" charset="0"/>
              </a:rPr>
              <a:t> bề</a:t>
            </a:r>
            <a:r>
              <a:rPr lang="en-US" sz="4000" b="1" dirty="0">
                <a:solidFill>
                  <a:schemeClr val="bg1"/>
                </a:solidFill>
                <a:latin typeface="Arial" panose="020B0604020202020204" pitchFamily="34" charset="0"/>
                <a:cs typeface="Arial" panose="020B0604020202020204" pitchFamily="34" charset="0"/>
              </a:rPr>
              <a:t>,</a:t>
            </a:r>
            <a:endParaRPr lang="vi-VN" sz="4000" b="1" dirty="0">
              <a:solidFill>
                <a:schemeClr val="bg1"/>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chemeClr val="bg1"/>
                </a:solidFill>
                <a:latin typeface="Arial" panose="020B0604020202020204" pitchFamily="34" charset="0"/>
                <a:cs typeface="Arial" panose="020B0604020202020204" pitchFamily="34" charset="0"/>
              </a:rPr>
              <a:t>Dùng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lời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hát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chúc</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xướng</a:t>
            </a:r>
            <a:r>
              <a:rPr lang="en-US" sz="4000" b="1" dirty="0">
                <a:solidFill>
                  <a:schemeClr val="bg1"/>
                </a:solidFill>
                <a:latin typeface="Arial" panose="020B0604020202020204" pitchFamily="34" charset="0"/>
                <a:cs typeface="Arial" panose="020B0604020202020204" pitchFamily="34" charset="0"/>
              </a:rPr>
              <a:t> con </a:t>
            </a:r>
            <a:r>
              <a:rPr lang="en-US" sz="4000" b="1" dirty="0" err="1">
                <a:solidFill>
                  <a:schemeClr val="bg1"/>
                </a:solidFill>
                <a:latin typeface="Arial" panose="020B0604020202020204" pitchFamily="34" charset="0"/>
                <a:cs typeface="Arial" panose="020B0604020202020204" pitchFamily="34" charset="0"/>
              </a:rPr>
              <a:t>tạ</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ơn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Ngài</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6853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a:extLst>
            <a:ext uri="{FF2B5EF4-FFF2-40B4-BE49-F238E27FC236}">
              <a16:creationId xmlns:a16="http://schemas.microsoft.com/office/drawing/2014/main" id="{6BFE2AEE-A91B-918C-F5FD-796110C5556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70BB7A-59F4-9082-B19A-CEC05BAB6BD8}"/>
              </a:ext>
            </a:extLst>
          </p:cNvPr>
          <p:cNvSpPr>
            <a:spLocks noGrp="1"/>
          </p:cNvSpPr>
          <p:nvPr>
            <p:ph idx="1"/>
          </p:nvPr>
        </p:nvSpPr>
        <p:spPr>
          <a:xfrm>
            <a:off x="0" y="0"/>
            <a:ext cx="12192000" cy="6858000"/>
          </a:xfrm>
        </p:spPr>
        <p:txBody>
          <a:bodyPr>
            <a:normAutofit/>
          </a:bodyPr>
          <a:lstStyle/>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dirty="0">
                <a:latin typeface="Arial" panose="020B0604020202020204" pitchFamily="34" charset="0"/>
                <a:cs typeface="Arial" panose="020B0604020202020204" pitchFamily="34" charset="0"/>
              </a:rPr>
              <a:t>DÂNG CHÚA LỜI NGỢI CA</a:t>
            </a:r>
          </a:p>
        </p:txBody>
      </p:sp>
    </p:spTree>
    <p:extLst>
      <p:ext uri="{BB962C8B-B14F-4D97-AF65-F5344CB8AC3E}">
        <p14:creationId xmlns:p14="http://schemas.microsoft.com/office/powerpoint/2010/main" val="423110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a:extLst>
            <a:ext uri="{FF2B5EF4-FFF2-40B4-BE49-F238E27FC236}">
              <a16:creationId xmlns:a16="http://schemas.microsoft.com/office/drawing/2014/main" id="{3EE3FA9A-5669-C295-C2D7-E16185E7129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8012B79-CD5C-749D-1A5E-A3DA69393F04}"/>
              </a:ext>
            </a:extLst>
          </p:cNvPr>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latin typeface="Arial" panose="020B0604020202020204" pitchFamily="34" charset="0"/>
                <a:cs typeface="Arial" panose="020B0604020202020204" pitchFamily="34" charset="0"/>
              </a:rPr>
              <a:t>Dâng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lên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Chúa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ngợi</a:t>
            </a:r>
            <a:r>
              <a:rPr lang="en-US" sz="4000" b="1" dirty="0">
                <a:latin typeface="Arial" panose="020B0604020202020204" pitchFamily="34" charset="0"/>
                <a:cs typeface="Arial" panose="020B0604020202020204" pitchFamily="34" charset="0"/>
              </a:rPr>
              <a:t> ca </a:t>
            </a:r>
          </a:p>
          <a:p>
            <a:pPr marL="0" indent="0" algn="ctr">
              <a:lnSpc>
                <a:spcPct val="150000"/>
              </a:lnSpc>
              <a:buNone/>
            </a:pPr>
            <a:r>
              <a:rPr lang="en-US" sz="4000" b="1" dirty="0" err="1">
                <a:latin typeface="Arial" panose="020B0604020202020204" pitchFamily="34" charset="0"/>
                <a:cs typeface="Arial" panose="020B0604020202020204" pitchFamily="34" charset="0"/>
              </a:rPr>
              <a:t>Chúa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hỡi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tất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cả</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linh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hồn</a:t>
            </a:r>
            <a:r>
              <a:rPr lang="en-US" sz="4000" b="1" dirty="0">
                <a:latin typeface="Arial" panose="020B0604020202020204" pitchFamily="34" charset="0"/>
                <a:cs typeface="Arial" panose="020B0604020202020204" pitchFamily="34" charset="0"/>
              </a:rPr>
              <a:t> con</a:t>
            </a:r>
          </a:p>
          <a:p>
            <a:pPr marL="0" indent="0" algn="ctr">
              <a:lnSpc>
                <a:spcPct val="150000"/>
              </a:lnSpc>
              <a:buNone/>
            </a:pPr>
            <a:r>
              <a:rPr lang="en-US" sz="4000" b="1" dirty="0" err="1">
                <a:latin typeface="Arial" panose="020B0604020202020204" pitchFamily="34" charset="0"/>
                <a:cs typeface="Arial" panose="020B0604020202020204" pitchFamily="34" charset="0"/>
              </a:rPr>
              <a:t>Thiết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yêu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Ngài</a:t>
            </a:r>
            <a:endParaRPr lang="en-US" sz="4000" b="1" dirty="0">
              <a:latin typeface="Arial" panose="020B0604020202020204" pitchFamily="34" charset="0"/>
              <a:cs typeface="Arial" panose="020B0604020202020204" pitchFamily="34" charset="0"/>
            </a:endParaRPr>
          </a:p>
          <a:p>
            <a:pPr marL="0" indent="0" algn="ctr">
              <a:lnSpc>
                <a:spcPct val="150000"/>
              </a:lnSpc>
              <a:buNone/>
            </a:pPr>
            <a:r>
              <a:rPr lang="en-US" sz="4000" b="1" dirty="0" err="1">
                <a:latin typeface="Arial" panose="020B0604020202020204" pitchFamily="34" charset="0"/>
                <a:cs typeface="Arial" panose="020B0604020202020204" pitchFamily="34" charset="0"/>
              </a:rPr>
              <a:t>Thiết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dâng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Ngài</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45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740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a:extLst>
            <a:ext uri="{FF2B5EF4-FFF2-40B4-BE49-F238E27FC236}">
              <a16:creationId xmlns:a16="http://schemas.microsoft.com/office/drawing/2014/main" id="{33A095E8-3B8C-E1F2-8788-315E7ED6E22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863DE02-3E43-ED44-E8E3-C06CA4EDB222}"/>
              </a:ext>
            </a:extLst>
          </p:cNvPr>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cs typeface="Arial" panose="020B0604020202020204" pitchFamily="34" charset="0"/>
              </a:rPr>
              <a:t>Lòng an nghỉ gần bên Chúa</a:t>
            </a:r>
          </a:p>
          <a:p>
            <a:pPr marL="0" indent="0" algn="ctr">
              <a:lnSpc>
                <a:spcPct val="150000"/>
              </a:lnSpc>
              <a:buNone/>
            </a:pPr>
            <a:r>
              <a:rPr lang="vi-VN" sz="4000" b="1" dirty="0">
                <a:cs typeface="Arial" panose="020B0604020202020204" pitchFamily="34" charset="0"/>
              </a:rPr>
              <a:t>Sức mới Chúa ban linh hồn con</a:t>
            </a:r>
          </a:p>
          <a:p>
            <a:pPr marL="0" indent="0" algn="ctr">
              <a:lnSpc>
                <a:spcPct val="150000"/>
              </a:lnSpc>
              <a:buNone/>
            </a:pPr>
            <a:r>
              <a:rPr lang="vi-VN" sz="4000" b="1" dirty="0">
                <a:cs typeface="Arial" panose="020B0604020202020204" pitchFamily="34" charset="0"/>
              </a:rPr>
              <a:t>Với cả tấm lòng</a:t>
            </a:r>
          </a:p>
          <a:p>
            <a:pPr marL="0" indent="0" algn="ctr">
              <a:lnSpc>
                <a:spcPct val="150000"/>
              </a:lnSpc>
              <a:buNone/>
            </a:pPr>
            <a:r>
              <a:rPr lang="vi-VN" sz="4000" b="1" dirty="0">
                <a:cs typeface="Arial" panose="020B0604020202020204" pitchFamily="34" charset="0"/>
              </a:rPr>
              <a:t>Suốt cả cuộc đời</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862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a:extLst>
            <a:ext uri="{FF2B5EF4-FFF2-40B4-BE49-F238E27FC236}">
              <a16:creationId xmlns:a16="http://schemas.microsoft.com/office/drawing/2014/main" id="{93832BB5-F2B4-19F3-A3D9-6BD822FF1AC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B411B7-2EE1-5403-4F42-BBD1431C3596}"/>
              </a:ext>
            </a:extLst>
          </p:cNvPr>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cs typeface="Arial" panose="020B0604020202020204" pitchFamily="34" charset="0"/>
              </a:rPr>
              <a:t>Không bao giờ ngừng tôn vinh Cha</a:t>
            </a:r>
          </a:p>
          <a:p>
            <a:pPr marL="0" indent="0" algn="ctr">
              <a:lnSpc>
                <a:spcPct val="150000"/>
              </a:lnSpc>
              <a:buNone/>
            </a:pPr>
            <a:r>
              <a:rPr lang="vi-VN" sz="4000" b="1" dirty="0">
                <a:cs typeface="Arial" panose="020B0604020202020204" pitchFamily="34" charset="0"/>
              </a:rPr>
              <a:t>Vang lên bài ca tôn ngợi Cha hỡi muôn loài</a:t>
            </a:r>
          </a:p>
          <a:p>
            <a:pPr marL="0" indent="0" algn="ctr">
              <a:lnSpc>
                <a:spcPct val="150000"/>
              </a:lnSpc>
              <a:buNone/>
            </a:pPr>
            <a:r>
              <a:rPr lang="vi-VN" sz="4000" b="1" dirty="0">
                <a:cs typeface="Arial" panose="020B0604020202020204" pitchFamily="34" charset="0"/>
              </a:rPr>
              <a:t>Oai nghi quyền năng và vinh hiển thay Giê-xu</a:t>
            </a:r>
          </a:p>
          <a:p>
            <a:pPr marL="0" indent="0" algn="ctr">
              <a:lnSpc>
                <a:spcPct val="150000"/>
              </a:lnSpc>
              <a:buNone/>
            </a:pPr>
            <a:r>
              <a:rPr lang="vi-VN" sz="4000" b="1" dirty="0">
                <a:cs typeface="Arial" panose="020B0604020202020204" pitchFamily="34" charset="0"/>
              </a:rPr>
              <a:t>Non cao, đại dương kia như muốn chúc tôn Ngài</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3063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a:extLst>
            <a:ext uri="{FF2B5EF4-FFF2-40B4-BE49-F238E27FC236}">
              <a16:creationId xmlns:a16="http://schemas.microsoft.com/office/drawing/2014/main" id="{8345EAF0-D62F-F578-0F06-240B260B694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BD9C2-8EE5-0446-35EF-044A9F2C8887}"/>
              </a:ext>
            </a:extLst>
          </p:cNvPr>
          <p:cNvSpPr>
            <a:spLocks noGrp="1"/>
          </p:cNvSpPr>
          <p:nvPr>
            <p:ph idx="1"/>
          </p:nvPr>
        </p:nvSpPr>
        <p:spPr>
          <a:xfrm>
            <a:off x="0" y="0"/>
            <a:ext cx="12192000" cy="6858000"/>
          </a:xfrm>
        </p:spPr>
        <p:txBody>
          <a:bodyPr>
            <a:normAutofit/>
          </a:bodyPr>
          <a:lstStyle/>
          <a:p>
            <a:pPr marL="0" indent="0" algn="ctr">
              <a:lnSpc>
                <a:spcPct val="150000"/>
              </a:lnSpc>
              <a:buNone/>
            </a:pP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cs typeface="Arial" panose="020B0604020202020204" pitchFamily="34" charset="0"/>
              </a:rPr>
              <a:t>Ha-lê-lu-gia! Ca khen Chúa!</a:t>
            </a:r>
          </a:p>
          <a:p>
            <a:pPr marL="0" indent="0" algn="ctr">
              <a:lnSpc>
                <a:spcPct val="150000"/>
              </a:lnSpc>
              <a:buNone/>
            </a:pPr>
            <a:r>
              <a:rPr lang="vi-VN" sz="4000" b="1" dirty="0">
                <a:cs typeface="Arial" panose="020B0604020202020204" pitchFamily="34" charset="0"/>
              </a:rPr>
              <a:t>Tôn vinh Giê-xu, Chúa tạo hóa Đấng cứu chuộc</a:t>
            </a:r>
          </a:p>
          <a:p>
            <a:pPr marL="0" indent="0" algn="ctr">
              <a:lnSpc>
                <a:spcPct val="150000"/>
              </a:lnSpc>
              <a:buNone/>
            </a:pPr>
            <a:r>
              <a:rPr lang="vi-VN" sz="4000" b="1" dirty="0">
                <a:cs typeface="Arial" panose="020B0604020202020204" pitchFamily="34" charset="0"/>
              </a:rPr>
              <a:t>Con luôn ngợi khen tình yêu Chúa sâu rộng thay</a:t>
            </a:r>
          </a:p>
          <a:p>
            <a:pPr marL="0" indent="0" algn="ctr">
              <a:lnSpc>
                <a:spcPct val="150000"/>
              </a:lnSpc>
              <a:buNone/>
            </a:pPr>
            <a:r>
              <a:rPr lang="vi-VN" sz="4000" b="1" dirty="0">
                <a:cs typeface="Arial" panose="020B0604020202020204" pitchFamily="34" charset="0"/>
              </a:rPr>
              <a:t>Không chi làm con vui mừng hơn hứa ngôn Ngài cho con</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09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b="1">
              <a:solidFill>
                <a:srgbClr val="0070C0"/>
              </a:solidFill>
              <a:latin typeface="Arial" panose="020B0604020202020204" pitchFamily="34" charset="0"/>
              <a:cs typeface="Arial" panose="020B0604020202020204" pitchFamily="34" charset="0"/>
            </a:endParaRPr>
          </a:p>
          <a:p>
            <a:pPr marL="0" indent="0" algn="ctr">
              <a:buNone/>
            </a:pPr>
            <a:endParaRPr lang="en-US" sz="7200" b="1">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a:latin typeface="Arial" panose="020B0604020202020204" pitchFamily="34" charset="0"/>
                <a:cs typeface="Arial" panose="020B0604020202020204" pitchFamily="34" charset="0"/>
              </a:rPr>
              <a:t>CHÚA VINH HIỂN</a:t>
            </a:r>
            <a:endParaRPr lang="en-US"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841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latin typeface="Arial" panose="020B0604020202020204" pitchFamily="34" charset="0"/>
                <a:cs typeface="Arial" panose="020B0604020202020204" pitchFamily="34" charset="0"/>
              </a:rPr>
              <a:t>Bình</a:t>
            </a:r>
            <a:r>
              <a:rPr lang="en-US" sz="4000" b="1" dirty="0">
                <a:latin typeface="Arial" panose="020B0604020202020204" pitchFamily="34" charset="0"/>
                <a:cs typeface="Arial" panose="020B0604020202020204" pitchFamily="34" charset="0"/>
              </a:rPr>
              <a:t> </a:t>
            </a:r>
            <a:r>
              <a:rPr lang="en-US" sz="4000" b="1">
                <a:latin typeface="Arial" panose="020B0604020202020204" pitchFamily="34" charset="0"/>
                <a:cs typeface="Arial" panose="020B0604020202020204" pitchFamily="34" charset="0"/>
              </a:rPr>
              <a:t>an Vua</a:t>
            </a:r>
            <a:r>
              <a:rPr lang="en-US" sz="4000" b="1" dirty="0">
                <a:latin typeface="Arial" panose="020B0604020202020204" pitchFamily="34" charset="0"/>
                <a:cs typeface="Arial" panose="020B0604020202020204" pitchFamily="34" charset="0"/>
              </a:rPr>
              <a:t>.</a:t>
            </a:r>
            <a:r>
              <a:rPr lang="en-US" sz="4000" b="1">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Thần</a:t>
            </a:r>
            <a:r>
              <a:rPr lang="en-US" sz="4000" b="1" dirty="0">
                <a:latin typeface="Arial" panose="020B0604020202020204" pitchFamily="34" charset="0"/>
                <a:cs typeface="Arial" panose="020B0604020202020204" pitchFamily="34" charset="0"/>
              </a:rPr>
              <a:t> </a:t>
            </a:r>
            <a:r>
              <a:rPr lang="en-US" sz="4000" b="1" err="1">
                <a:latin typeface="Arial" panose="020B0604020202020204" pitchFamily="34" charset="0"/>
                <a:cs typeface="Arial" panose="020B0604020202020204" pitchFamily="34" charset="0"/>
              </a:rPr>
              <a:t>khôn</a:t>
            </a:r>
            <a:r>
              <a:rPr lang="en-US" sz="4000" b="1">
                <a:latin typeface="Arial" panose="020B0604020202020204" pitchFamily="34" charset="0"/>
                <a:cs typeface="Arial" panose="020B0604020202020204" pitchFamily="34" charset="0"/>
              </a:rPr>
              <a:t> Ngoan.</a:t>
            </a:r>
            <a:endParaRPr lang="en-US" sz="4000" b="1" dirty="0">
              <a:latin typeface="Arial" panose="020B0604020202020204" pitchFamily="34" charset="0"/>
              <a:cs typeface="Arial" panose="020B0604020202020204" pitchFamily="34" charset="0"/>
            </a:endParaRPr>
          </a:p>
          <a:p>
            <a:pPr marL="0" indent="0" algn="ctr">
              <a:lnSpc>
                <a:spcPct val="150000"/>
              </a:lnSpc>
              <a:buNone/>
            </a:pPr>
            <a:r>
              <a:rPr lang="en-US" sz="4000" b="1" dirty="0" err="1">
                <a:latin typeface="Arial" panose="020B0604020202020204" pitchFamily="34" charset="0"/>
                <a:cs typeface="Arial" panose="020B0604020202020204" pitchFamily="34" charset="0"/>
              </a:rPr>
              <a:t>Đầy</a:t>
            </a:r>
            <a:r>
              <a:rPr lang="en-US" sz="4000" b="1" dirty="0">
                <a:latin typeface="Arial" panose="020B0604020202020204" pitchFamily="34" charset="0"/>
                <a:cs typeface="Arial" panose="020B0604020202020204" pitchFamily="34" charset="0"/>
              </a:rPr>
              <a:t> </a:t>
            </a:r>
            <a:r>
              <a:rPr lang="en-US" sz="4000" b="1" err="1">
                <a:latin typeface="Arial" panose="020B0604020202020204" pitchFamily="34" charset="0"/>
                <a:cs typeface="Arial" panose="020B0604020202020204" pitchFamily="34" charset="0"/>
              </a:rPr>
              <a:t>ân</a:t>
            </a:r>
            <a:r>
              <a:rPr lang="en-US" sz="4000" b="1">
                <a:latin typeface="Arial" panose="020B0604020202020204" pitchFamily="34" charset="0"/>
                <a:cs typeface="Arial" panose="020B0604020202020204" pitchFamily="34" charset="0"/>
              </a:rPr>
              <a:t> thiêng. </a:t>
            </a:r>
            <a:r>
              <a:rPr lang="en-US" sz="4000" b="1" dirty="0">
                <a:latin typeface="Arial" panose="020B0604020202020204" pitchFamily="34" charset="0"/>
                <a:cs typeface="Arial" panose="020B0604020202020204" pitchFamily="34" charset="0"/>
              </a:rPr>
              <a:t>Con </a:t>
            </a:r>
            <a:r>
              <a:rPr lang="en-US" sz="4000" b="1" err="1">
                <a:latin typeface="Arial" panose="020B0604020202020204" pitchFamily="34" charset="0"/>
                <a:cs typeface="Arial" panose="020B0604020202020204" pitchFamily="34" charset="0"/>
              </a:rPr>
              <a:t>Chúa</a:t>
            </a:r>
            <a:r>
              <a:rPr lang="en-US" sz="4000" b="1">
                <a:latin typeface="Arial" panose="020B0604020202020204" pitchFamily="34" charset="0"/>
                <a:cs typeface="Arial" panose="020B0604020202020204" pitchFamily="34" charset="0"/>
              </a:rPr>
              <a:t> Trời.</a:t>
            </a:r>
            <a:endParaRPr lang="en-US" sz="4000" b="1" dirty="0">
              <a:latin typeface="Arial" panose="020B0604020202020204" pitchFamily="34" charset="0"/>
              <a:cs typeface="Arial" panose="020B0604020202020204" pitchFamily="34" charset="0"/>
            </a:endParaRPr>
          </a:p>
          <a:p>
            <a:pPr marL="0" indent="0" algn="ctr">
              <a:lnSpc>
                <a:spcPct val="150000"/>
              </a:lnSpc>
              <a:buNone/>
            </a:pPr>
            <a:r>
              <a:rPr lang="en-US" sz="4000" b="1" dirty="0" err="1">
                <a:latin typeface="Arial" panose="020B0604020202020204" pitchFamily="34" charset="0"/>
                <a:cs typeface="Arial" panose="020B0604020202020204" pitchFamily="34" charset="0"/>
              </a:rPr>
              <a:t>Vua</a:t>
            </a:r>
            <a:r>
              <a:rPr lang="en-US" sz="4000" b="1" dirty="0">
                <a:latin typeface="Arial" panose="020B0604020202020204" pitchFamily="34" charset="0"/>
                <a:cs typeface="Arial" panose="020B0604020202020204" pitchFamily="34" charset="0"/>
              </a:rPr>
              <a:t> </a:t>
            </a:r>
            <a:r>
              <a:rPr lang="en-US" sz="4000" b="1" err="1">
                <a:latin typeface="Arial" panose="020B0604020202020204" pitchFamily="34" charset="0"/>
                <a:cs typeface="Arial" panose="020B0604020202020204" pitchFamily="34" charset="0"/>
              </a:rPr>
              <a:t>các</a:t>
            </a:r>
            <a:r>
              <a:rPr lang="en-US" sz="4000" b="1">
                <a:latin typeface="Arial" panose="020B0604020202020204" pitchFamily="34" charset="0"/>
                <a:cs typeface="Arial" panose="020B0604020202020204" pitchFamily="34" charset="0"/>
              </a:rPr>
              <a:t> chúa</a:t>
            </a:r>
            <a:r>
              <a:rPr lang="en-US" sz="4000" b="1" dirty="0">
                <a:latin typeface="Arial" panose="020B0604020202020204" pitchFamily="34" charset="0"/>
                <a:cs typeface="Arial" panose="020B0604020202020204" pitchFamily="34" charset="0"/>
              </a:rPr>
              <a:t>.</a:t>
            </a:r>
            <a:r>
              <a:rPr lang="en-US" sz="4000" b="1">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Thần</a:t>
            </a:r>
            <a:r>
              <a:rPr lang="en-US" sz="4000" b="1" dirty="0">
                <a:latin typeface="Arial" panose="020B0604020202020204" pitchFamily="34" charset="0"/>
                <a:cs typeface="Arial" panose="020B0604020202020204" pitchFamily="34" charset="0"/>
              </a:rPr>
              <a:t> </a:t>
            </a:r>
            <a:r>
              <a:rPr lang="en-US" sz="4000" b="1" err="1">
                <a:latin typeface="Arial" panose="020B0604020202020204" pitchFamily="34" charset="0"/>
                <a:cs typeface="Arial" panose="020B0604020202020204" pitchFamily="34" charset="0"/>
              </a:rPr>
              <a:t>oai</a:t>
            </a:r>
            <a:r>
              <a:rPr lang="en-US" sz="4000" b="1">
                <a:latin typeface="Arial" panose="020B0604020202020204" pitchFamily="34" charset="0"/>
                <a:cs typeface="Arial" panose="020B0604020202020204" pitchFamily="34" charset="0"/>
              </a:rPr>
              <a:t> nghiêm.</a:t>
            </a:r>
            <a:endParaRPr lang="en-US" sz="4000" b="1" dirty="0">
              <a:latin typeface="Arial" panose="020B0604020202020204" pitchFamily="34" charset="0"/>
              <a:cs typeface="Arial" panose="020B0604020202020204" pitchFamily="34" charset="0"/>
            </a:endParaRPr>
          </a:p>
          <a:p>
            <a:pPr marL="0" indent="0" algn="ctr">
              <a:lnSpc>
                <a:spcPct val="150000"/>
              </a:lnSpc>
              <a:buNone/>
            </a:pPr>
            <a:r>
              <a:rPr lang="en-US" sz="4000" b="1" dirty="0" err="1">
                <a:latin typeface="Arial" panose="020B0604020202020204" pitchFamily="34" charset="0"/>
                <a:cs typeface="Arial" panose="020B0604020202020204" pitchFamily="34" charset="0"/>
              </a:rPr>
              <a:t>Ngợi</a:t>
            </a:r>
            <a:r>
              <a:rPr lang="en-US" sz="4000" b="1" dirty="0">
                <a:latin typeface="Arial" panose="020B0604020202020204" pitchFamily="34" charset="0"/>
                <a:cs typeface="Arial" panose="020B0604020202020204" pitchFamily="34" charset="0"/>
              </a:rPr>
              <a:t> </a:t>
            </a:r>
            <a:r>
              <a:rPr lang="en-US" sz="4000" b="1" err="1">
                <a:latin typeface="Arial" panose="020B0604020202020204" pitchFamily="34" charset="0"/>
                <a:cs typeface="Arial" panose="020B0604020202020204" pitchFamily="34" charset="0"/>
              </a:rPr>
              <a:t>tôn</a:t>
            </a:r>
            <a:r>
              <a:rPr lang="en-US" sz="4000" b="1">
                <a:latin typeface="Arial" panose="020B0604020202020204" pitchFamily="34" charset="0"/>
                <a:cs typeface="Arial" panose="020B0604020202020204" pitchFamily="34" charset="0"/>
              </a:rPr>
              <a:t> Vua - </a:t>
            </a:r>
            <a:r>
              <a:rPr lang="en-US" sz="4000" b="1" dirty="0" err="1">
                <a:latin typeface="Arial" panose="020B0604020202020204" pitchFamily="34" charset="0"/>
                <a:cs typeface="Arial" panose="020B0604020202020204" pitchFamily="34" charset="0"/>
              </a:rPr>
              <a:t>Cứu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Chúa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cõi</a:t>
            </a:r>
            <a:r>
              <a:rPr lang="en-US" sz="4000" b="1" dirty="0">
                <a:latin typeface="Arial" panose="020B0604020202020204" pitchFamily="34" charset="0"/>
                <a:cs typeface="Arial" panose="020B0604020202020204" pitchFamily="34" charset="0"/>
              </a:rPr>
              <a:t> </a:t>
            </a:r>
            <a:r>
              <a:rPr lang="en-US" sz="4000" b="1" err="1">
                <a:latin typeface="Arial" panose="020B0604020202020204" pitchFamily="34" charset="0"/>
                <a:cs typeface="Arial" panose="020B0604020202020204" pitchFamily="34" charset="0"/>
              </a:rPr>
              <a:t>vĩnh</a:t>
            </a:r>
            <a:r>
              <a:rPr lang="en-US" sz="4000" b="1">
                <a:latin typeface="Arial" panose="020B0604020202020204" pitchFamily="34" charset="0"/>
                <a:cs typeface="Arial" panose="020B0604020202020204" pitchFamily="34" charset="0"/>
              </a:rPr>
              <a:t> cửu.</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322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cs typeface="Arial" panose="020B0604020202020204" pitchFamily="34" charset="0"/>
              </a:rPr>
              <a:t>Con tôn </a:t>
            </a:r>
            <a:r>
              <a:rPr lang="vi-VN" sz="4000" b="1">
                <a:cs typeface="Arial" panose="020B0604020202020204" pitchFamily="34" charset="0"/>
              </a:rPr>
              <a:t>cao Ngài</a:t>
            </a:r>
            <a:r>
              <a:rPr lang="en-US" sz="4000" b="1">
                <a:cs typeface="Arial" panose="020B0604020202020204" pitchFamily="34" charset="0"/>
              </a:rPr>
              <a:t>.</a:t>
            </a:r>
            <a:endParaRPr lang="vi-VN" sz="4000" b="1" dirty="0">
              <a:cs typeface="Arial" panose="020B0604020202020204" pitchFamily="34" charset="0"/>
            </a:endParaRPr>
          </a:p>
          <a:p>
            <a:pPr marL="0" indent="0" algn="ctr">
              <a:lnSpc>
                <a:spcPct val="150000"/>
              </a:lnSpc>
              <a:buNone/>
            </a:pPr>
            <a:r>
              <a:rPr lang="vi-VN" sz="4000" b="1">
                <a:cs typeface="Arial" panose="020B0604020202020204" pitchFamily="34" charset="0"/>
              </a:rPr>
              <a:t>Chúa</a:t>
            </a:r>
            <a:r>
              <a:rPr lang="en-US" sz="4000" b="1">
                <a:cs typeface="Arial" panose="020B0604020202020204" pitchFamily="34" charset="0"/>
              </a:rPr>
              <a:t>,</a:t>
            </a:r>
            <a:r>
              <a:rPr lang="vi-VN" sz="4000" b="1">
                <a:cs typeface="Arial" panose="020B0604020202020204" pitchFamily="34" charset="0"/>
              </a:rPr>
              <a:t> </a:t>
            </a:r>
            <a:r>
              <a:rPr lang="vi-VN" sz="4000" b="1" dirty="0">
                <a:cs typeface="Arial" panose="020B0604020202020204" pitchFamily="34" charset="0"/>
              </a:rPr>
              <a:t>con tôn cao Ngài</a:t>
            </a:r>
          </a:p>
          <a:p>
            <a:pPr marL="0" indent="0" algn="ctr">
              <a:lnSpc>
                <a:spcPct val="150000"/>
              </a:lnSpc>
              <a:buNone/>
            </a:pPr>
            <a:r>
              <a:rPr lang="vi-VN" sz="4000" b="1" dirty="0">
                <a:cs typeface="Arial" panose="020B0604020202020204" pitchFamily="34" charset="0"/>
              </a:rPr>
              <a:t>Cả tạo vật đang </a:t>
            </a:r>
            <a:r>
              <a:rPr lang="vi-VN" sz="4000" b="1">
                <a:cs typeface="Arial" panose="020B0604020202020204" pitchFamily="34" charset="0"/>
              </a:rPr>
              <a:t>hướng về</a:t>
            </a:r>
            <a:r>
              <a:rPr lang="en-US" sz="4000" b="1">
                <a:cs typeface="Arial" panose="020B0604020202020204" pitchFamily="34" charset="0"/>
              </a:rPr>
              <a:t>.</a:t>
            </a:r>
            <a:r>
              <a:rPr lang="vi-VN" sz="4000" b="1">
                <a:cs typeface="Arial" panose="020B0604020202020204" pitchFamily="34" charset="0"/>
              </a:rPr>
              <a:t> </a:t>
            </a:r>
            <a:endParaRPr lang="vi-VN" sz="4000" b="1" dirty="0">
              <a:cs typeface="Arial" panose="020B0604020202020204" pitchFamily="34" charset="0"/>
            </a:endParaRPr>
          </a:p>
          <a:p>
            <a:pPr marL="0" indent="0" algn="ctr">
              <a:lnSpc>
                <a:spcPct val="150000"/>
              </a:lnSpc>
              <a:buNone/>
            </a:pPr>
            <a:r>
              <a:rPr lang="en-US" sz="4000" b="1">
                <a:cs typeface="Arial" panose="020B0604020202020204" pitchFamily="34" charset="0"/>
              </a:rPr>
              <a:t> </a:t>
            </a:r>
            <a:r>
              <a:rPr lang="en-US" sz="4000" b="1">
                <a:latin typeface="Arial" panose="020B0604020202020204" pitchFamily="34" charset="0"/>
                <a:cs typeface="Arial" panose="020B0604020202020204" pitchFamily="34" charset="0"/>
              </a:rPr>
              <a:t>Ngài</a:t>
            </a:r>
            <a:r>
              <a:rPr lang="en-US" sz="4000" b="1">
                <a:cs typeface="Arial" panose="020B0604020202020204" pitchFamily="34" charset="0"/>
              </a:rPr>
              <a:t> </a:t>
            </a:r>
            <a:r>
              <a:rPr lang="en-US" sz="4000" b="1">
                <a:latin typeface="Arial" panose="020B0604020202020204" pitchFamily="34" charset="0"/>
                <a:cs typeface="Arial" panose="020B0604020202020204" pitchFamily="34" charset="0"/>
              </a:rPr>
              <a:t>t</a:t>
            </a:r>
            <a:r>
              <a:rPr lang="vi-VN" sz="4000" b="1">
                <a:cs typeface="Arial" panose="020B0604020202020204" pitchFamily="34" charset="0"/>
              </a:rPr>
              <a:t>hật </a:t>
            </a:r>
            <a:r>
              <a:rPr lang="vi-VN" sz="4000" b="1" dirty="0">
                <a:cs typeface="Arial" panose="020B0604020202020204" pitchFamily="34" charset="0"/>
              </a:rPr>
              <a:t>vinh hiển duy Chúa</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103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cs typeface="Arial" panose="020B0604020202020204" pitchFamily="34" charset="0"/>
              </a:rPr>
              <a:t>Con tôn </a:t>
            </a:r>
            <a:r>
              <a:rPr lang="vi-VN" sz="4000" b="1">
                <a:cs typeface="Arial" panose="020B0604020202020204" pitchFamily="34" charset="0"/>
              </a:rPr>
              <a:t>cao Ngài</a:t>
            </a:r>
            <a:r>
              <a:rPr lang="en-US" sz="4000" b="1">
                <a:cs typeface="Arial" panose="020B0604020202020204" pitchFamily="34" charset="0"/>
              </a:rPr>
              <a:t>.</a:t>
            </a:r>
            <a:endParaRPr lang="vi-VN" sz="4000" b="1" dirty="0">
              <a:cs typeface="Arial" panose="020B0604020202020204" pitchFamily="34" charset="0"/>
            </a:endParaRPr>
          </a:p>
          <a:p>
            <a:pPr marL="0" indent="0" algn="ctr">
              <a:lnSpc>
                <a:spcPct val="150000"/>
              </a:lnSpc>
              <a:buNone/>
            </a:pPr>
            <a:r>
              <a:rPr lang="vi-VN" sz="4000" b="1">
                <a:cs typeface="Arial" panose="020B0604020202020204" pitchFamily="34" charset="0"/>
              </a:rPr>
              <a:t>Chúa</a:t>
            </a:r>
            <a:r>
              <a:rPr lang="en-US" sz="4000" b="1">
                <a:cs typeface="Arial" panose="020B0604020202020204" pitchFamily="34" charset="0"/>
              </a:rPr>
              <a:t>,</a:t>
            </a:r>
            <a:r>
              <a:rPr lang="vi-VN" sz="4000" b="1">
                <a:cs typeface="Arial" panose="020B0604020202020204" pitchFamily="34" charset="0"/>
              </a:rPr>
              <a:t> </a:t>
            </a:r>
            <a:r>
              <a:rPr lang="vi-VN" sz="4000" b="1" dirty="0">
                <a:cs typeface="Arial" panose="020B0604020202020204" pitchFamily="34" charset="0"/>
              </a:rPr>
              <a:t>con tôn </a:t>
            </a:r>
            <a:r>
              <a:rPr lang="vi-VN" sz="4000" b="1">
                <a:cs typeface="Arial" panose="020B0604020202020204" pitchFamily="34" charset="0"/>
              </a:rPr>
              <a:t>cao Ngài</a:t>
            </a:r>
            <a:r>
              <a:rPr lang="en-US" sz="4000" b="1">
                <a:cs typeface="Arial" panose="020B0604020202020204" pitchFamily="34" charset="0"/>
              </a:rPr>
              <a:t>.</a:t>
            </a:r>
            <a:endParaRPr lang="vi-VN" sz="4000" b="1" dirty="0">
              <a:cs typeface="Arial" panose="020B0604020202020204" pitchFamily="34" charset="0"/>
            </a:endParaRPr>
          </a:p>
          <a:p>
            <a:pPr marL="0" indent="0" algn="ctr">
              <a:lnSpc>
                <a:spcPct val="150000"/>
              </a:lnSpc>
              <a:buNone/>
            </a:pPr>
            <a:r>
              <a:rPr lang="vi-VN" sz="4000" b="1" dirty="0">
                <a:cs typeface="Arial" panose="020B0604020202020204" pitchFamily="34" charset="0"/>
              </a:rPr>
              <a:t>Là Giê-xu, Chúa con hằng </a:t>
            </a:r>
            <a:r>
              <a:rPr lang="vi-VN" sz="4000" b="1">
                <a:cs typeface="Arial" panose="020B0604020202020204" pitchFamily="34" charset="0"/>
              </a:rPr>
              <a:t>tôn cao</a:t>
            </a:r>
            <a:r>
              <a:rPr lang="en-US" sz="4000" b="1">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708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dirty="0">
                <a:solidFill>
                  <a:srgbClr val="0070C0"/>
                </a:solidFill>
                <a:latin typeface="Arial" panose="020B0604020202020204" pitchFamily="34" charset="0"/>
                <a:cs typeface="Arial" panose="020B0604020202020204" pitchFamily="34" charset="0"/>
              </a:rPr>
              <a:t>LẠY CHA KHIẾN HIỆP MỘT</a:t>
            </a:r>
          </a:p>
        </p:txBody>
      </p:sp>
    </p:spTree>
    <p:extLst>
      <p:ext uri="{BB962C8B-B14F-4D97-AF65-F5344CB8AC3E}">
        <p14:creationId xmlns:p14="http://schemas.microsoft.com/office/powerpoint/2010/main" val="2133502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solidFill>
            <a:schemeClr val="accent2">
              <a:lumMod val="20000"/>
              <a:lumOff val="80000"/>
            </a:schemeClr>
          </a:solidFill>
        </p:spPr>
        <p:txBody>
          <a:bodyPr>
            <a:normAutofit/>
          </a:bodyPr>
          <a:lstStyle/>
          <a:p>
            <a:pPr marL="0" indent="0" algn="ctr">
              <a:lnSpc>
                <a:spcPct val="150000"/>
              </a:lnSpc>
              <a:buNone/>
            </a:pPr>
            <a:endParaRPr lang="en-US" sz="2000" dirty="0">
              <a:solidFill>
                <a:srgbClr val="0070C0"/>
              </a:solidFill>
              <a:cs typeface="Arial" panose="020B0604020202020204" pitchFamily="34" charset="0"/>
            </a:endParaRPr>
          </a:p>
          <a:p>
            <a:pPr marL="0" indent="0" algn="ctr">
              <a:lnSpc>
                <a:spcPct val="150000"/>
              </a:lnSpc>
              <a:buNone/>
            </a:pPr>
            <a:r>
              <a:rPr lang="vi-VN" sz="4000" b="1" dirty="0">
                <a:solidFill>
                  <a:srgbClr val="0070C0"/>
                </a:solidFill>
                <a:latin typeface="Arial" panose="020B0604020202020204" pitchFamily="34" charset="0"/>
                <a:cs typeface="Arial" panose="020B0604020202020204" pitchFamily="34" charset="0"/>
              </a:rPr>
              <a:t>Lạy Cha khiến hiệp một </a:t>
            </a: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rgbClr val="0070C0"/>
                </a:solidFill>
                <a:latin typeface="Arial" panose="020B0604020202020204" pitchFamily="34" charset="0"/>
                <a:cs typeface="Arial" panose="020B0604020202020204" pitchFamily="34" charset="0"/>
              </a:rPr>
              <a:t>bằng Thần Linh yêu thương của Ngài</a:t>
            </a:r>
          </a:p>
          <a:p>
            <a:pPr marL="0" indent="0" algn="ctr">
              <a:lnSpc>
                <a:spcPct val="150000"/>
              </a:lnSpc>
              <a:buNone/>
            </a:pPr>
            <a:r>
              <a:rPr lang="vi-VN" sz="4000" b="1" dirty="0">
                <a:solidFill>
                  <a:srgbClr val="0070C0"/>
                </a:solidFill>
                <a:latin typeface="Arial" panose="020B0604020202020204" pitchFamily="34" charset="0"/>
                <a:cs typeface="Arial" panose="020B0604020202020204" pitchFamily="34" charset="0"/>
              </a:rPr>
              <a:t>Xin dẫn dắt chúng con trong niềm tin nơi Chúa</a:t>
            </a:r>
          </a:p>
          <a:p>
            <a:pPr marL="0" indent="0" algn="ctr">
              <a:lnSpc>
                <a:spcPct val="150000"/>
              </a:lnSpc>
              <a:buNone/>
            </a:pPr>
            <a:r>
              <a:rPr lang="vi-VN" sz="4000" b="1" dirty="0">
                <a:solidFill>
                  <a:srgbClr val="0070C0"/>
                </a:solidFill>
                <a:latin typeface="Arial" panose="020B0604020202020204" pitchFamily="34" charset="0"/>
                <a:cs typeface="Arial" panose="020B0604020202020204" pitchFamily="34" charset="0"/>
              </a:rPr>
              <a:t>Để thế giới tin rằng Ngài đã sai Con đến đây</a:t>
            </a:r>
          </a:p>
          <a:p>
            <a:pPr marL="0" indent="0" algn="ctr">
              <a:lnSpc>
                <a:spcPct val="150000"/>
              </a:lnSpc>
              <a:buNone/>
            </a:pPr>
            <a:r>
              <a:rPr lang="vi-VN" sz="4000" b="1" dirty="0">
                <a:solidFill>
                  <a:srgbClr val="0070C0"/>
                </a:solidFill>
                <a:latin typeface="Arial" panose="020B0604020202020204" pitchFamily="34" charset="0"/>
                <a:cs typeface="Arial" panose="020B0604020202020204" pitchFamily="34" charset="0"/>
              </a:rPr>
              <a:t>Lạy Cha khiến chúng con nên một thôi</a:t>
            </a:r>
          </a:p>
        </p:txBody>
      </p:sp>
    </p:spTree>
    <p:extLst>
      <p:ext uri="{BB962C8B-B14F-4D97-AF65-F5344CB8AC3E}">
        <p14:creationId xmlns:p14="http://schemas.microsoft.com/office/powerpoint/2010/main" val="1390399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73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6B4EC8-B2AF-A6EE-A197-D092D0310DE2}"/>
              </a:ext>
            </a:extLst>
          </p:cNvPr>
          <p:cNvSpPr txBox="1"/>
          <p:nvPr/>
        </p:nvSpPr>
        <p:spPr>
          <a:xfrm>
            <a:off x="187354" y="359646"/>
            <a:ext cx="12004646" cy="61863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BÀI TÍN ĐIỀU CÁC SỨ ĐỒ</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Tôi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tin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Đức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Trời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Toàn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Năng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Cha,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Đấng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dựng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nên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trời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đất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Tôi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tin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Giê</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-xu Christ,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độc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sanh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Đức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Trời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68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dirty="0">
                <a:solidFill>
                  <a:srgbClr val="0070C0"/>
                </a:solidFill>
                <a:latin typeface="Arial" panose="020B0604020202020204" pitchFamily="34" charset="0"/>
                <a:cs typeface="Arial" panose="020B0604020202020204" pitchFamily="34" charset="0"/>
              </a:rPr>
              <a:t>BÀI CA DÂNG HIẾN</a:t>
            </a:r>
          </a:p>
        </p:txBody>
      </p:sp>
    </p:spTree>
    <p:extLst>
      <p:ext uri="{BB962C8B-B14F-4D97-AF65-F5344CB8AC3E}">
        <p14:creationId xmlns:p14="http://schemas.microsoft.com/office/powerpoint/2010/main" val="3382462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5181CC-6707-360F-53EC-7B0967764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4">
            <a:extLst>
              <a:ext uri="{FF2B5EF4-FFF2-40B4-BE49-F238E27FC236}">
                <a16:creationId xmlns:a16="http://schemas.microsoft.com/office/drawing/2014/main" id="{C211D803-A64D-97DD-6A53-F74A2A22EB1D}"/>
              </a:ext>
            </a:extLst>
          </p:cNvPr>
          <p:cNvSpPr>
            <a:spLocks noGrp="1"/>
          </p:cNvSpPr>
          <p:nvPr>
            <p:ph idx="1"/>
          </p:nvPr>
        </p:nvSpPr>
        <p:spPr>
          <a:xfrm>
            <a:off x="0" y="0"/>
            <a:ext cx="12192000" cy="6858000"/>
          </a:xfrm>
        </p:spPr>
        <p:txBody>
          <a:bodyPr>
            <a:normAutofit/>
          </a:bodyPr>
          <a:lstStyle/>
          <a:p>
            <a:pPr marL="0" indent="0" algn="ctr">
              <a:lnSpc>
                <a:spcPct val="150000"/>
              </a:lnSpc>
              <a:buNone/>
            </a:pP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Lạy</a:t>
            </a:r>
            <a:r>
              <a:rPr lang="en-US" sz="4000" b="1" dirty="0">
                <a:solidFill>
                  <a:srgbClr val="0070C0"/>
                </a:solidFill>
                <a:latin typeface="Arial" panose="020B0604020202020204" pitchFamily="34" charset="0"/>
                <a:cs typeface="Arial" panose="020B0604020202020204" pitchFamily="34" charset="0"/>
              </a:rPr>
              <a:t> Cha </a:t>
            </a:r>
            <a:r>
              <a:rPr lang="en-US" sz="4000" b="1" dirty="0" err="1">
                <a:solidFill>
                  <a:srgbClr val="0070C0"/>
                </a:solidFill>
                <a:latin typeface="Arial" panose="020B0604020202020204" pitchFamily="34" charset="0"/>
                <a:cs typeface="Arial" panose="020B0604020202020204" pitchFamily="34" charset="0"/>
              </a:rPr>
              <a:t>xin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hãy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cho</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được</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dâng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hiến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Khi Cha </a:t>
            </a:r>
            <a:r>
              <a:rPr lang="en-US" sz="4000" b="1" dirty="0" err="1">
                <a:solidFill>
                  <a:srgbClr val="0070C0"/>
                </a:solidFill>
                <a:latin typeface="Arial" panose="020B0604020202020204" pitchFamily="34" charset="0"/>
                <a:cs typeface="Arial" panose="020B0604020202020204" pitchFamily="34" charset="0"/>
              </a:rPr>
              <a:t>đã</a:t>
            </a:r>
            <a:r>
              <a:rPr lang="en-US" sz="4000" b="1" dirty="0">
                <a:solidFill>
                  <a:srgbClr val="0070C0"/>
                </a:solidFill>
                <a:latin typeface="Arial" panose="020B0604020202020204" pitchFamily="34" charset="0"/>
                <a:cs typeface="Arial" panose="020B0604020202020204" pitchFamily="34" charset="0"/>
              </a:rPr>
              <a:t> ban </a:t>
            </a:r>
            <a:r>
              <a:rPr lang="en-US" sz="4000" b="1" dirty="0" err="1">
                <a:solidFill>
                  <a:srgbClr val="0070C0"/>
                </a:solidFill>
                <a:latin typeface="Arial" panose="020B0604020202020204" pitchFamily="34" charset="0"/>
                <a:cs typeface="Arial" panose="020B0604020202020204" pitchFamily="34" charset="0"/>
              </a:rPr>
              <a:t>cho</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và</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luôn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nhớ</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ơn</a:t>
            </a:r>
            <a:r>
              <a:rPr lang="en-US" sz="4000" b="1" dirty="0">
                <a:solidFill>
                  <a:srgbClr val="0070C0"/>
                </a:solidFill>
                <a:latin typeface="Arial" panose="020B0604020202020204" pitchFamily="34" charset="0"/>
                <a:cs typeface="Arial" panose="020B0604020202020204" pitchFamily="34" charset="0"/>
              </a:rPr>
              <a:t> Cha.</a:t>
            </a: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Xin Cha </a:t>
            </a:r>
            <a:r>
              <a:rPr lang="en-US" sz="4000" b="1" dirty="0" err="1">
                <a:solidFill>
                  <a:srgbClr val="0070C0"/>
                </a:solidFill>
                <a:latin typeface="Arial" panose="020B0604020202020204" pitchFamily="34" charset="0"/>
                <a:cs typeface="Arial" panose="020B0604020202020204" pitchFamily="34" charset="0"/>
              </a:rPr>
              <a:t>thêm</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bội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phần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mọi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điều</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hiến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dâng</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Lòng</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ước</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mong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dâng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suốt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cả</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đời</a:t>
            </a:r>
            <a:r>
              <a:rPr lang="en-US" sz="4000" b="1" dirty="0">
                <a:solidFill>
                  <a:srgbClr val="0070C0"/>
                </a:solidFill>
                <a:latin typeface="Arial" panose="020B0604020202020204" pitchFamily="34" charset="0"/>
                <a:cs typeface="Arial" panose="020B0604020202020204" pitchFamily="34" charset="0"/>
              </a:rPr>
              <a:t> con.</a:t>
            </a:r>
          </a:p>
        </p:txBody>
      </p:sp>
    </p:spTree>
    <p:extLst>
      <p:ext uri="{BB962C8B-B14F-4D97-AF65-F5344CB8AC3E}">
        <p14:creationId xmlns:p14="http://schemas.microsoft.com/office/powerpoint/2010/main" val="3324346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020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0B7F-F6E8-4150-622A-1EE2F588A97B}"/>
              </a:ext>
            </a:extLst>
          </p:cNvPr>
          <p:cNvSpPr>
            <a:spLocks noGrp="1"/>
          </p:cNvSpPr>
          <p:nvPr>
            <p:ph type="title"/>
          </p:nvPr>
        </p:nvSpPr>
        <p:spPr/>
        <p:txBody>
          <a:bodyPr>
            <a:normAutofit fontScale="90000"/>
          </a:bodyPr>
          <a:lstStyle/>
          <a:p>
            <a:pPr algn="ctr"/>
            <a:br>
              <a:rPr lang="en-US" b="1"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r>
              <a:rPr lang="en-US" sz="10700" b="1" dirty="0">
                <a:solidFill>
                  <a:srgbClr val="FF0000"/>
                </a:solidFill>
              </a:rPr>
              <a:t>I Ti-</a:t>
            </a:r>
            <a:r>
              <a:rPr lang="en-US" sz="10700" b="1" dirty="0" err="1">
                <a:solidFill>
                  <a:srgbClr val="FF0000"/>
                </a:solidFill>
              </a:rPr>
              <a:t>mô</a:t>
            </a:r>
            <a:r>
              <a:rPr lang="en-US" sz="10700" b="1" dirty="0">
                <a:solidFill>
                  <a:srgbClr val="FF0000"/>
                </a:solidFill>
              </a:rPr>
              <a:t>-</a:t>
            </a:r>
            <a:r>
              <a:rPr lang="en-US" sz="10700" b="1" dirty="0" err="1">
                <a:solidFill>
                  <a:srgbClr val="FF0000"/>
                </a:solidFill>
              </a:rPr>
              <a:t>thê</a:t>
            </a:r>
            <a:r>
              <a:rPr lang="en-US" sz="10700" b="1" dirty="0">
                <a:solidFill>
                  <a:srgbClr val="FF0000"/>
                </a:solidFill>
              </a:rPr>
              <a:t> </a:t>
            </a:r>
            <a:r>
              <a:rPr lang="en-US" sz="10700" b="1" dirty="0" err="1"/>
              <a:t>chương</a:t>
            </a:r>
            <a:r>
              <a:rPr lang="en-US" sz="10700" b="1" dirty="0">
                <a:solidFill>
                  <a:srgbClr val="FF0000"/>
                </a:solidFill>
              </a:rPr>
              <a:t> 5</a:t>
            </a:r>
            <a:endParaRPr lang="en-US" b="1" dirty="0">
              <a:solidFill>
                <a:srgbClr val="FF0000"/>
              </a:solidFill>
            </a:endParaRPr>
          </a:p>
        </p:txBody>
      </p:sp>
    </p:spTree>
    <p:extLst>
      <p:ext uri="{BB962C8B-B14F-4D97-AF65-F5344CB8AC3E}">
        <p14:creationId xmlns:p14="http://schemas.microsoft.com/office/powerpoint/2010/main" val="2660240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6600" dirty="0">
                <a:solidFill>
                  <a:srgbClr val="FF0000"/>
                </a:solidFill>
                <a:cs typeface="Arial" panose="020B0604020202020204" pitchFamily="34" charset="0"/>
              </a:rPr>
              <a:t>1</a:t>
            </a:r>
          </a:p>
          <a:p>
            <a:pPr marL="0" indent="0" algn="ctr">
              <a:buNone/>
            </a:pPr>
            <a:r>
              <a:rPr lang="vi-VN" sz="6600" b="1" dirty="0">
                <a:solidFill>
                  <a:srgbClr val="0070C0"/>
                </a:solidFill>
                <a:cs typeface="Arial" panose="020B0604020202020204" pitchFamily="34" charset="0"/>
              </a:rPr>
              <a:t>Đừng nặng lời quở trách người già cả, nhưng hãy an ủi họ như cha, cư xử với các thanh niên như anh em,</a:t>
            </a:r>
          </a:p>
        </p:txBody>
      </p:sp>
    </p:spTree>
    <p:extLst>
      <p:ext uri="{BB962C8B-B14F-4D97-AF65-F5344CB8AC3E}">
        <p14:creationId xmlns:p14="http://schemas.microsoft.com/office/powerpoint/2010/main" val="4071951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2</a:t>
            </a:r>
          </a:p>
          <a:p>
            <a:pPr marL="0" indent="0" algn="ctr">
              <a:buNone/>
            </a:pPr>
            <a:r>
              <a:rPr lang="vi-VN" sz="6600" b="1" dirty="0">
                <a:cs typeface="Arial" panose="020B0604020202020204" pitchFamily="34" charset="0"/>
              </a:rPr>
              <a:t>các bà cao tuổi như mẹ, các thiếu nữ như chị em, với tất cả sự thanh khiết.</a:t>
            </a:r>
          </a:p>
        </p:txBody>
      </p:sp>
    </p:spTree>
    <p:extLst>
      <p:ext uri="{BB962C8B-B14F-4D97-AF65-F5344CB8AC3E}">
        <p14:creationId xmlns:p14="http://schemas.microsoft.com/office/powerpoint/2010/main" val="830087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3</a:t>
            </a:r>
          </a:p>
          <a:p>
            <a:pPr marL="0" indent="0" algn="ctr">
              <a:buNone/>
            </a:pPr>
            <a:r>
              <a:rPr lang="vi-VN" sz="6600" b="1" dirty="0">
                <a:solidFill>
                  <a:srgbClr val="0070C0"/>
                </a:solidFill>
                <a:cs typeface="Arial" panose="020B0604020202020204" pitchFamily="34" charset="0"/>
              </a:rPr>
              <a:t>Hãy kính trọng những quả phụ thật sự góa bụa. </a:t>
            </a:r>
          </a:p>
        </p:txBody>
      </p:sp>
    </p:spTree>
    <p:extLst>
      <p:ext uri="{BB962C8B-B14F-4D97-AF65-F5344CB8AC3E}">
        <p14:creationId xmlns:p14="http://schemas.microsoft.com/office/powerpoint/2010/main" val="1398694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4</a:t>
            </a:r>
          </a:p>
          <a:p>
            <a:pPr marL="0" indent="0" algn="ctr">
              <a:buNone/>
            </a:pPr>
            <a:r>
              <a:rPr lang="vi-VN" sz="6600" b="1" dirty="0">
                <a:cs typeface="Arial" panose="020B0604020202020204" pitchFamily="34" charset="0"/>
              </a:rPr>
              <a:t>Nếu một quả phụ có con hoặc cháu, thì trước hết con cháu phải học bày tỏ lòng hiếu thảo với chính gia đình mình và báo đáp công ơn cha mẹ; </a:t>
            </a:r>
          </a:p>
        </p:txBody>
      </p:sp>
    </p:spTree>
    <p:extLst>
      <p:ext uri="{BB962C8B-B14F-4D97-AF65-F5344CB8AC3E}">
        <p14:creationId xmlns:p14="http://schemas.microsoft.com/office/powerpoint/2010/main" val="2996296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853B318-883B-98AC-99F5-6401151F9EB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4CF7E3-D42C-0B92-8983-73D4672DD9B5}"/>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4</a:t>
            </a:r>
          </a:p>
          <a:p>
            <a:pPr marL="0" indent="0" algn="ctr">
              <a:buNone/>
            </a:pPr>
            <a:r>
              <a:rPr lang="vi-VN" sz="6600" b="1" dirty="0">
                <a:cs typeface="Arial" panose="020B0604020202020204" pitchFamily="34" charset="0"/>
              </a:rPr>
              <a:t>vì điều đó đẹp lòng Đức Chúa Trời.</a:t>
            </a:r>
          </a:p>
        </p:txBody>
      </p:sp>
    </p:spTree>
    <p:extLst>
      <p:ext uri="{BB962C8B-B14F-4D97-AF65-F5344CB8AC3E}">
        <p14:creationId xmlns:p14="http://schemas.microsoft.com/office/powerpoint/2010/main" val="4055522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a:extLst>
            <a:ext uri="{FF2B5EF4-FFF2-40B4-BE49-F238E27FC236}">
              <a16:creationId xmlns:a16="http://schemas.microsoft.com/office/drawing/2014/main" id="{510402A0-60DF-DED6-D571-DADAD7D74C8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D97E3A-645B-2ABF-4A0C-FFCE79B8061C}"/>
              </a:ext>
            </a:extLst>
          </p:cNvPr>
          <p:cNvSpPr>
            <a:spLocks noGrp="1"/>
          </p:cNvSpPr>
          <p:nvPr>
            <p:ph idx="1"/>
          </p:nvPr>
        </p:nvSpPr>
        <p:spPr>
          <a:xfrm>
            <a:off x="0" y="0"/>
            <a:ext cx="12192000" cy="6858000"/>
          </a:xfrm>
        </p:spPr>
        <p:txBody>
          <a:bodyPr>
            <a:normAutofit/>
          </a:bodyPr>
          <a:lstStyle/>
          <a:p>
            <a:pPr marL="0" indent="0" algn="ctr">
              <a:buNone/>
            </a:pPr>
            <a:r>
              <a:rPr lang="en-US" sz="6600" dirty="0">
                <a:solidFill>
                  <a:srgbClr val="FF0000"/>
                </a:solidFill>
                <a:cs typeface="Arial" panose="020B0604020202020204" pitchFamily="34" charset="0"/>
              </a:rPr>
              <a:t>5</a:t>
            </a:r>
          </a:p>
          <a:p>
            <a:pPr marL="0" indent="0" algn="ctr">
              <a:buNone/>
            </a:pPr>
            <a:r>
              <a:rPr lang="vi-VN" sz="6600" b="1" dirty="0">
                <a:solidFill>
                  <a:srgbClr val="0070C0"/>
                </a:solidFill>
                <a:cs typeface="Arial" panose="020B0604020202020204" pitchFamily="34" charset="0"/>
              </a:rPr>
              <a:t>Bà nào thực sự góa bụa, sống một mình, đặt hi vọng nơi Đức Chúa Trời thì cứ bền lòng ngày đêm cầu nguyện nài xin.</a:t>
            </a:r>
          </a:p>
        </p:txBody>
      </p:sp>
    </p:spTree>
    <p:extLst>
      <p:ext uri="{BB962C8B-B14F-4D97-AF65-F5344CB8AC3E}">
        <p14:creationId xmlns:p14="http://schemas.microsoft.com/office/powerpoint/2010/main" val="63839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6B4EC8-B2AF-A6EE-A197-D092D0310DE2}"/>
              </a:ext>
            </a:extLst>
          </p:cNvPr>
          <p:cNvSpPr txBox="1"/>
          <p:nvPr/>
        </p:nvSpPr>
        <p:spPr>
          <a:xfrm>
            <a:off x="0" y="0"/>
            <a:ext cx="12192000" cy="66171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Ngài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thai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dựng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bởi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Thánh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Linh,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sanh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bởi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nữ</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đồng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trinh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Mary,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chịu</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thương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khó</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dưới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tay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Bôn-xơ</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Phi-</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lát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bị</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đóng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đinh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trên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thập</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tự</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giá</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chịu</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chết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chôn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01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D7ED83-1119-77B5-4787-B307B48C1B9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2E26BCB-4399-533B-1835-1F98B21E5518}"/>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6</a:t>
            </a:r>
          </a:p>
          <a:p>
            <a:pPr marL="0" indent="0" algn="ctr">
              <a:buNone/>
            </a:pPr>
            <a:r>
              <a:rPr lang="vi-VN" sz="6600" b="1" dirty="0">
                <a:cs typeface="Arial" panose="020B0604020202020204" pitchFamily="34" charset="0"/>
              </a:rPr>
              <a:t>Nhưng quả phụ nào sống xa hoa trụy lạc thì dù sống cũng như chết.</a:t>
            </a:r>
          </a:p>
        </p:txBody>
      </p:sp>
    </p:spTree>
    <p:extLst>
      <p:ext uri="{BB962C8B-B14F-4D97-AF65-F5344CB8AC3E}">
        <p14:creationId xmlns:p14="http://schemas.microsoft.com/office/powerpoint/2010/main" val="3741491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a:extLst>
            <a:ext uri="{FF2B5EF4-FFF2-40B4-BE49-F238E27FC236}">
              <a16:creationId xmlns:a16="http://schemas.microsoft.com/office/drawing/2014/main" id="{BBA00D08-4163-EEAC-90EA-C6A3539BBEF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3CCCFC-079F-759B-CD7D-905C2242EEBC}"/>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7</a:t>
            </a:r>
          </a:p>
          <a:p>
            <a:pPr marL="0" indent="0" algn="ctr">
              <a:buNone/>
            </a:pPr>
            <a:r>
              <a:rPr lang="vi-VN" sz="6600" b="1" dirty="0">
                <a:solidFill>
                  <a:srgbClr val="0070C0"/>
                </a:solidFill>
                <a:cs typeface="Arial" panose="020B0604020202020204" pitchFamily="34" charset="0"/>
              </a:rPr>
              <a:t>Hãy truyền bảo họ những điều nầy để họ không bị chê trách.</a:t>
            </a:r>
          </a:p>
        </p:txBody>
      </p:sp>
    </p:spTree>
    <p:extLst>
      <p:ext uri="{BB962C8B-B14F-4D97-AF65-F5344CB8AC3E}">
        <p14:creationId xmlns:p14="http://schemas.microsoft.com/office/powerpoint/2010/main" val="1757748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B35E98-48DB-41EF-C6BA-3EB184C0A11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8F35F85-9484-C137-3817-E69B4BC73B5E}"/>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8</a:t>
            </a:r>
          </a:p>
          <a:p>
            <a:pPr marL="0" indent="0" algn="ctr">
              <a:buNone/>
            </a:pPr>
            <a:r>
              <a:rPr lang="vi-VN" sz="6600" b="1" dirty="0">
                <a:cs typeface="Arial" panose="020B0604020202020204" pitchFamily="34" charset="0"/>
              </a:rPr>
              <a:t>Nếu ai không cấp dưỡng cho bà con mình, nhất là cho chính gia đình mình thì người ấy đã chối bỏ đức tin, còn tệ hơn người không tin nữa.</a:t>
            </a:r>
          </a:p>
        </p:txBody>
      </p:sp>
    </p:spTree>
    <p:extLst>
      <p:ext uri="{BB962C8B-B14F-4D97-AF65-F5344CB8AC3E}">
        <p14:creationId xmlns:p14="http://schemas.microsoft.com/office/powerpoint/2010/main" val="3572890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a:extLst>
            <a:ext uri="{FF2B5EF4-FFF2-40B4-BE49-F238E27FC236}">
              <a16:creationId xmlns:a16="http://schemas.microsoft.com/office/drawing/2014/main" id="{FDF94850-BD06-4095-5E25-4BACB996549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B71464-B1C0-A6FB-3E76-704FE992FF3C}"/>
              </a:ext>
            </a:extLst>
          </p:cNvPr>
          <p:cNvSpPr>
            <a:spLocks noGrp="1"/>
          </p:cNvSpPr>
          <p:nvPr>
            <p:ph idx="1"/>
          </p:nvPr>
        </p:nvSpPr>
        <p:spPr>
          <a:xfrm>
            <a:off x="0" y="0"/>
            <a:ext cx="12192000" cy="6858000"/>
          </a:xfrm>
        </p:spPr>
        <p:txBody>
          <a:bodyPr>
            <a:normAutofit/>
          </a:bodyPr>
          <a:lstStyle/>
          <a:p>
            <a:pPr marL="0" indent="0" algn="ctr">
              <a:buNone/>
            </a:pPr>
            <a:r>
              <a:rPr lang="en-US" sz="6600" dirty="0">
                <a:solidFill>
                  <a:srgbClr val="FF0000"/>
                </a:solidFill>
                <a:cs typeface="Arial" panose="020B0604020202020204" pitchFamily="34" charset="0"/>
              </a:rPr>
              <a:t>9</a:t>
            </a:r>
          </a:p>
          <a:p>
            <a:pPr marL="0" indent="0" algn="ctr">
              <a:buNone/>
            </a:pPr>
            <a:r>
              <a:rPr lang="vi-VN" sz="6600" b="1" dirty="0">
                <a:solidFill>
                  <a:srgbClr val="0070C0"/>
                </a:solidFill>
                <a:cs typeface="Arial" panose="020B0604020202020204" pitchFamily="34" charset="0"/>
              </a:rPr>
              <a:t>Để được ghi tên vào sổ quả phụ, người đàn bà đó phải không dưới sáu mươi tuổi, chỉ có một đời chồng, </a:t>
            </a:r>
          </a:p>
        </p:txBody>
      </p:sp>
    </p:spTree>
    <p:extLst>
      <p:ext uri="{BB962C8B-B14F-4D97-AF65-F5344CB8AC3E}">
        <p14:creationId xmlns:p14="http://schemas.microsoft.com/office/powerpoint/2010/main" val="4176340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116D5D6-6D2A-B782-6860-4A2CD989B45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894C68-B4C2-57B8-20FB-0A78031D741E}"/>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10</a:t>
            </a:r>
          </a:p>
          <a:p>
            <a:pPr marL="0" indent="0" algn="ctr">
              <a:buNone/>
            </a:pPr>
            <a:r>
              <a:rPr lang="vi-VN" sz="6600" b="1" dirty="0">
                <a:cs typeface="Arial" panose="020B0604020202020204" pitchFamily="34" charset="0"/>
              </a:rPr>
              <a:t>phải được tiếng khen về các việc nhân đức như nuôi dạy con cái, tiếp đãi khách lạ, rửa chân cho các thánh đồ, cứu giúp người hoạn nạn, và dấn thân làm mọi việc thiện.</a:t>
            </a:r>
          </a:p>
        </p:txBody>
      </p:sp>
    </p:spTree>
    <p:extLst>
      <p:ext uri="{BB962C8B-B14F-4D97-AF65-F5344CB8AC3E}">
        <p14:creationId xmlns:p14="http://schemas.microsoft.com/office/powerpoint/2010/main" val="354108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a:extLst>
            <a:ext uri="{FF2B5EF4-FFF2-40B4-BE49-F238E27FC236}">
              <a16:creationId xmlns:a16="http://schemas.microsoft.com/office/drawing/2014/main" id="{5D25149E-F8A2-245F-5676-2AF7CF56DF3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5A9D42C-982B-F6AB-ABD3-2FDFC7304ACB}"/>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11</a:t>
            </a:r>
          </a:p>
          <a:p>
            <a:pPr marL="0" indent="0" algn="ctr">
              <a:buNone/>
            </a:pPr>
            <a:r>
              <a:rPr lang="vi-VN" sz="6600" b="1" dirty="0">
                <a:solidFill>
                  <a:srgbClr val="0070C0"/>
                </a:solidFill>
                <a:cs typeface="Arial" panose="020B0604020202020204" pitchFamily="34" charset="0"/>
              </a:rPr>
              <a:t>Nhưng hãy từ chối ghi tên những quả phụ còn trẻ; vì khi nhục dục làm cho họ xa rời Đấng Christ thì họ muốn tái giá;</a:t>
            </a:r>
          </a:p>
        </p:txBody>
      </p:sp>
    </p:spTree>
    <p:extLst>
      <p:ext uri="{BB962C8B-B14F-4D97-AF65-F5344CB8AC3E}">
        <p14:creationId xmlns:p14="http://schemas.microsoft.com/office/powerpoint/2010/main" val="460930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CE296AD-18A4-A060-A11B-EA71A906BFE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3CA544-ED7E-2467-9EE2-0C6A057B7BDC}"/>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12</a:t>
            </a:r>
          </a:p>
          <a:p>
            <a:pPr marL="0" indent="0" algn="ctr">
              <a:buNone/>
            </a:pPr>
            <a:r>
              <a:rPr lang="vi-VN" sz="6600" b="1" dirty="0">
                <a:cs typeface="Arial" panose="020B0604020202020204" pitchFamily="34" charset="0"/>
              </a:rPr>
              <a:t>như thế, họ sẽ bị lên án vì đã vi phạm lời hứa nguyện ban đầu. </a:t>
            </a:r>
          </a:p>
        </p:txBody>
      </p:sp>
    </p:spTree>
    <p:extLst>
      <p:ext uri="{BB962C8B-B14F-4D97-AF65-F5344CB8AC3E}">
        <p14:creationId xmlns:p14="http://schemas.microsoft.com/office/powerpoint/2010/main" val="593079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a:extLst>
            <a:ext uri="{FF2B5EF4-FFF2-40B4-BE49-F238E27FC236}">
              <a16:creationId xmlns:a16="http://schemas.microsoft.com/office/drawing/2014/main" id="{0AF33BEE-E9E7-A963-668F-B9083543720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EC0BE43-6551-28E1-C0A0-A5A5956628E3}"/>
              </a:ext>
            </a:extLst>
          </p:cNvPr>
          <p:cNvSpPr>
            <a:spLocks noGrp="1"/>
          </p:cNvSpPr>
          <p:nvPr>
            <p:ph idx="1"/>
          </p:nvPr>
        </p:nvSpPr>
        <p:spPr>
          <a:xfrm>
            <a:off x="0" y="0"/>
            <a:ext cx="12192000" cy="6858000"/>
          </a:xfrm>
        </p:spPr>
        <p:txBody>
          <a:bodyPr>
            <a:normAutofit/>
          </a:bodyPr>
          <a:lstStyle/>
          <a:p>
            <a:pPr marL="0" indent="0" algn="ctr">
              <a:buNone/>
            </a:pPr>
            <a:r>
              <a:rPr lang="en-US" sz="6600" dirty="0">
                <a:solidFill>
                  <a:srgbClr val="FF0000"/>
                </a:solidFill>
                <a:cs typeface="Arial" panose="020B0604020202020204" pitchFamily="34" charset="0"/>
              </a:rPr>
              <a:t>13</a:t>
            </a:r>
          </a:p>
          <a:p>
            <a:pPr marL="0" indent="0" algn="ctr">
              <a:buNone/>
            </a:pPr>
            <a:r>
              <a:rPr lang="vi-VN" sz="6600" b="1" dirty="0">
                <a:solidFill>
                  <a:srgbClr val="0070C0"/>
                </a:solidFill>
                <a:cs typeface="Arial" panose="020B0604020202020204" pitchFamily="34" charset="0"/>
              </a:rPr>
              <a:t>Thêm vào đó, họ còn học thói ăn không ngồi rồi, la cà từ nhà nầy sang nhà khác </a:t>
            </a:r>
          </a:p>
        </p:txBody>
      </p:sp>
    </p:spTree>
    <p:extLst>
      <p:ext uri="{BB962C8B-B14F-4D97-AF65-F5344CB8AC3E}">
        <p14:creationId xmlns:p14="http://schemas.microsoft.com/office/powerpoint/2010/main" val="1105878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a:extLst>
            <a:ext uri="{FF2B5EF4-FFF2-40B4-BE49-F238E27FC236}">
              <a16:creationId xmlns:a16="http://schemas.microsoft.com/office/drawing/2014/main" id="{A8F2795C-655A-D7D1-DDB9-061D22F5DE8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405D40F-257A-B2A8-7CA5-CA6B4B9E2D1D}"/>
              </a:ext>
            </a:extLst>
          </p:cNvPr>
          <p:cNvSpPr>
            <a:spLocks noGrp="1"/>
          </p:cNvSpPr>
          <p:nvPr>
            <p:ph idx="1"/>
          </p:nvPr>
        </p:nvSpPr>
        <p:spPr>
          <a:xfrm>
            <a:off x="0" y="0"/>
            <a:ext cx="12192000" cy="6858000"/>
          </a:xfrm>
        </p:spPr>
        <p:txBody>
          <a:bodyPr>
            <a:normAutofit/>
          </a:bodyPr>
          <a:lstStyle/>
          <a:p>
            <a:pPr marL="0" indent="0" algn="ctr">
              <a:buNone/>
            </a:pPr>
            <a:r>
              <a:rPr lang="en-US" sz="6600" dirty="0">
                <a:solidFill>
                  <a:srgbClr val="FF0000"/>
                </a:solidFill>
                <a:cs typeface="Arial" panose="020B0604020202020204" pitchFamily="34" charset="0"/>
              </a:rPr>
              <a:t>13</a:t>
            </a:r>
          </a:p>
          <a:p>
            <a:pPr marL="0" indent="0" algn="ctr">
              <a:buNone/>
            </a:pPr>
            <a:r>
              <a:rPr lang="vi-VN" sz="6600" b="1" dirty="0">
                <a:solidFill>
                  <a:srgbClr val="0070C0"/>
                </a:solidFill>
                <a:cs typeface="Arial" panose="020B0604020202020204" pitchFamily="34" charset="0"/>
              </a:rPr>
              <a:t>đã thế, họ còn ngồi lê đôi mách, xen vào chuyện người khác, nói những điều không đáng nói. </a:t>
            </a:r>
          </a:p>
        </p:txBody>
      </p:sp>
    </p:spTree>
    <p:extLst>
      <p:ext uri="{BB962C8B-B14F-4D97-AF65-F5344CB8AC3E}">
        <p14:creationId xmlns:p14="http://schemas.microsoft.com/office/powerpoint/2010/main" val="1919749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91349C6-4447-9DBA-9F41-6E8B7D24A75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FC50752-5689-4CBF-B113-CEBE2BFA6EF6}"/>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14</a:t>
            </a:r>
          </a:p>
          <a:p>
            <a:pPr marL="0" indent="0" algn="ctr">
              <a:buNone/>
            </a:pPr>
            <a:r>
              <a:rPr lang="vi-VN" sz="6600" b="1" dirty="0">
                <a:cs typeface="Arial" panose="020B0604020202020204" pitchFamily="34" charset="0"/>
              </a:rPr>
              <a:t>Vì vậy, ta muốn những quả phụ trẻ nên lấy chồng, sinh con, quản trị gia đình mình, không tạo cơ hội cho kẻ thù bêu xấu. </a:t>
            </a:r>
          </a:p>
        </p:txBody>
      </p:sp>
    </p:spTree>
    <p:extLst>
      <p:ext uri="{BB962C8B-B14F-4D97-AF65-F5344CB8AC3E}">
        <p14:creationId xmlns:p14="http://schemas.microsoft.com/office/powerpoint/2010/main" val="129024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C38ABF-93D2-BC73-847B-EEA3728FA406}"/>
              </a:ext>
            </a:extLst>
          </p:cNvPr>
          <p:cNvSpPr txBox="1"/>
          <p:nvPr/>
        </p:nvSpPr>
        <p:spPr>
          <a:xfrm>
            <a:off x="100668" y="800310"/>
            <a:ext cx="12091332" cy="46166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Ngài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xuống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âm</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phủ</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thứ</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Ngài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kẻ</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chết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sống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lại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Ngài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thăng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thiên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ngồi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bên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hữu</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Đức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Trời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Toàn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Năng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Cha.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03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a:extLst>
            <a:ext uri="{FF2B5EF4-FFF2-40B4-BE49-F238E27FC236}">
              <a16:creationId xmlns:a16="http://schemas.microsoft.com/office/drawing/2014/main" id="{5E819462-593E-68C9-B4AC-41DAE7E9F11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AA1166-497C-17F7-6E59-1FE9E9F710E6}"/>
              </a:ext>
            </a:extLst>
          </p:cNvPr>
          <p:cNvSpPr>
            <a:spLocks noGrp="1"/>
          </p:cNvSpPr>
          <p:nvPr>
            <p:ph idx="1"/>
          </p:nvPr>
        </p:nvSpPr>
        <p:spPr>
          <a:xfrm>
            <a:off x="0" y="0"/>
            <a:ext cx="12192000" cy="6858000"/>
          </a:xfrm>
        </p:spPr>
        <p:txBody>
          <a:bodyPr>
            <a:normAutofit/>
          </a:bodyPr>
          <a:lstStyle/>
          <a:p>
            <a:pPr marL="0" indent="0" algn="ctr">
              <a:buNone/>
            </a:pPr>
            <a:r>
              <a:rPr lang="en-US" sz="6600" dirty="0">
                <a:solidFill>
                  <a:srgbClr val="FF0000"/>
                </a:solidFill>
                <a:cs typeface="Arial" panose="020B0604020202020204" pitchFamily="34" charset="0"/>
              </a:rPr>
              <a:t>15</a:t>
            </a:r>
          </a:p>
          <a:p>
            <a:pPr marL="0" indent="0" algn="ctr">
              <a:buNone/>
            </a:pPr>
            <a:r>
              <a:rPr lang="vi-VN" sz="6600" b="1" dirty="0">
                <a:solidFill>
                  <a:srgbClr val="0070C0"/>
                </a:solidFill>
                <a:cs typeface="Arial" panose="020B0604020202020204" pitchFamily="34" charset="0"/>
              </a:rPr>
              <a:t>Vì đã có một vài quả phụ lầm lạc đi theo Sa-tan.</a:t>
            </a:r>
          </a:p>
        </p:txBody>
      </p:sp>
    </p:spTree>
    <p:extLst>
      <p:ext uri="{BB962C8B-B14F-4D97-AF65-F5344CB8AC3E}">
        <p14:creationId xmlns:p14="http://schemas.microsoft.com/office/powerpoint/2010/main" val="967543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55E8F90-F3EE-9380-F55D-9521D9697EC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84DF2B1-9A73-BA83-EB6A-DCA993271D6D}"/>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16</a:t>
            </a:r>
          </a:p>
          <a:p>
            <a:pPr marL="0" indent="0" algn="ctr">
              <a:buNone/>
            </a:pPr>
            <a:r>
              <a:rPr lang="vi-VN" sz="6600" b="1" dirty="0">
                <a:cs typeface="Arial" panose="020B0604020202020204" pitchFamily="34" charset="0"/>
              </a:rPr>
              <a:t>Nếu nữ tín hữu nào có quả phụ trong nhà mình thì phải giúp đỡ họ, </a:t>
            </a:r>
          </a:p>
        </p:txBody>
      </p:sp>
    </p:spTree>
    <p:extLst>
      <p:ext uri="{BB962C8B-B14F-4D97-AF65-F5344CB8AC3E}">
        <p14:creationId xmlns:p14="http://schemas.microsoft.com/office/powerpoint/2010/main" val="612678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D547BF0-A069-A6F6-4C65-62A3CFCB93C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83E8730-A6F4-8B40-1497-24695E9D1D9B}"/>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16</a:t>
            </a:r>
          </a:p>
          <a:p>
            <a:pPr marL="0" indent="0" algn="ctr">
              <a:buNone/>
            </a:pPr>
            <a:r>
              <a:rPr lang="vi-VN" sz="6600" b="1" dirty="0">
                <a:cs typeface="Arial" panose="020B0604020202020204" pitchFamily="34" charset="0"/>
              </a:rPr>
              <a:t>đừng thêm gánh nặng cho Hội Thánh, để Hội Thánh có thể giúp đỡ những người thực sự góa bụa.</a:t>
            </a:r>
          </a:p>
        </p:txBody>
      </p:sp>
    </p:spTree>
    <p:extLst>
      <p:ext uri="{BB962C8B-B14F-4D97-AF65-F5344CB8AC3E}">
        <p14:creationId xmlns:p14="http://schemas.microsoft.com/office/powerpoint/2010/main" val="3450831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a:extLst>
            <a:ext uri="{FF2B5EF4-FFF2-40B4-BE49-F238E27FC236}">
              <a16:creationId xmlns:a16="http://schemas.microsoft.com/office/drawing/2014/main" id="{F0267C07-D232-AC30-02F0-6E2EA78E21D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47DD38-026B-880D-CD30-7B729DED7E27}"/>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17</a:t>
            </a:r>
          </a:p>
          <a:p>
            <a:pPr marL="0" indent="0" algn="ctr">
              <a:buNone/>
            </a:pPr>
            <a:r>
              <a:rPr lang="vi-VN" sz="6600" b="1" dirty="0">
                <a:solidFill>
                  <a:srgbClr val="0070C0"/>
                </a:solidFill>
                <a:cs typeface="Arial" panose="020B0604020202020204" pitchFamily="34" charset="0"/>
              </a:rPr>
              <a:t>Các trưởng lão khéo lãnh đạo Hội Thánh thì càng phải được kính trọng nhiều hơn, nhất là những người chịu khó nhọc trong việc truyền đạo và dạy dỗ.</a:t>
            </a:r>
          </a:p>
        </p:txBody>
      </p:sp>
    </p:spTree>
    <p:extLst>
      <p:ext uri="{BB962C8B-B14F-4D97-AF65-F5344CB8AC3E}">
        <p14:creationId xmlns:p14="http://schemas.microsoft.com/office/powerpoint/2010/main" val="2743040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0DE49B3-F17F-1CDD-0394-87B169F53CD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096536E-2E7C-B8B0-3979-AD60E2F5B8F9}"/>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18</a:t>
            </a:r>
          </a:p>
          <a:p>
            <a:pPr marL="0" indent="0" algn="ctr">
              <a:buNone/>
            </a:pPr>
            <a:r>
              <a:rPr lang="vi-VN" sz="6600" b="1" dirty="0">
                <a:cs typeface="Arial" panose="020B0604020202020204" pitchFamily="34" charset="0"/>
              </a:rPr>
              <a:t>Vì Kinh Thánh dạy: “Chớ khớp miệng con bò đang đạp lúa,” và “Người làm công đáng được nhận tiền công.”</a:t>
            </a:r>
          </a:p>
        </p:txBody>
      </p:sp>
    </p:spTree>
    <p:extLst>
      <p:ext uri="{BB962C8B-B14F-4D97-AF65-F5344CB8AC3E}">
        <p14:creationId xmlns:p14="http://schemas.microsoft.com/office/powerpoint/2010/main" val="6590703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a:extLst>
            <a:ext uri="{FF2B5EF4-FFF2-40B4-BE49-F238E27FC236}">
              <a16:creationId xmlns:a16="http://schemas.microsoft.com/office/drawing/2014/main" id="{284DE7C4-60A3-EEAB-70C6-EE4587CDF7B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31C374-B09B-7337-B715-6CF79086CEE1}"/>
              </a:ext>
            </a:extLst>
          </p:cNvPr>
          <p:cNvSpPr>
            <a:spLocks noGrp="1"/>
          </p:cNvSpPr>
          <p:nvPr>
            <p:ph idx="1"/>
          </p:nvPr>
        </p:nvSpPr>
        <p:spPr>
          <a:xfrm>
            <a:off x="0" y="0"/>
            <a:ext cx="12192000" cy="6858000"/>
          </a:xfrm>
        </p:spPr>
        <p:txBody>
          <a:bodyPr>
            <a:normAutofit/>
          </a:bodyPr>
          <a:lstStyle/>
          <a:p>
            <a:pPr marL="0" indent="0" algn="ctr">
              <a:buNone/>
            </a:pPr>
            <a:r>
              <a:rPr lang="en-US" sz="6600" dirty="0">
                <a:solidFill>
                  <a:srgbClr val="FF0000"/>
                </a:solidFill>
                <a:cs typeface="Arial" panose="020B0604020202020204" pitchFamily="34" charset="0"/>
              </a:rPr>
              <a:t>19</a:t>
            </a:r>
          </a:p>
          <a:p>
            <a:pPr marL="0" indent="0" algn="ctr">
              <a:buNone/>
            </a:pPr>
            <a:r>
              <a:rPr lang="vi-VN" sz="6600" b="1" dirty="0">
                <a:solidFill>
                  <a:srgbClr val="0070C0"/>
                </a:solidFill>
                <a:cs typeface="Arial" panose="020B0604020202020204" pitchFamily="34" charset="0"/>
              </a:rPr>
              <a:t>Đừng chấp nhận lời tố cáo chống lại một trưởng lão nếu không có hai hoặc ba nhân chứng.</a:t>
            </a:r>
          </a:p>
        </p:txBody>
      </p:sp>
    </p:spTree>
    <p:extLst>
      <p:ext uri="{BB962C8B-B14F-4D97-AF65-F5344CB8AC3E}">
        <p14:creationId xmlns:p14="http://schemas.microsoft.com/office/powerpoint/2010/main" val="3632713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C0BD3A-59DF-0366-1E35-A0F31CB3FAC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9294A82-8655-A3B0-9F6A-2873B5FDFDCA}"/>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20</a:t>
            </a:r>
          </a:p>
          <a:p>
            <a:pPr marL="0" indent="0" algn="ctr">
              <a:buNone/>
            </a:pPr>
            <a:r>
              <a:rPr lang="vi-VN" sz="6600" b="1" dirty="0">
                <a:cs typeface="Arial" panose="020B0604020202020204" pitchFamily="34" charset="0"/>
              </a:rPr>
              <a:t>Hãy công khai khiển trách những kẻ cứ tiếp tục phạm tội, để những người khác phải sợ.</a:t>
            </a:r>
          </a:p>
        </p:txBody>
      </p:sp>
    </p:spTree>
    <p:extLst>
      <p:ext uri="{BB962C8B-B14F-4D97-AF65-F5344CB8AC3E}">
        <p14:creationId xmlns:p14="http://schemas.microsoft.com/office/powerpoint/2010/main" val="970183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a:extLst>
            <a:ext uri="{FF2B5EF4-FFF2-40B4-BE49-F238E27FC236}">
              <a16:creationId xmlns:a16="http://schemas.microsoft.com/office/drawing/2014/main" id="{8CA13F43-EF31-67B3-AD4E-01ABECCA680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85EDE9B-E821-6639-3AFF-B5CA88CFEAA2}"/>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21</a:t>
            </a:r>
          </a:p>
          <a:p>
            <a:pPr marL="0" indent="0" algn="ctr">
              <a:buNone/>
            </a:pPr>
            <a:r>
              <a:rPr lang="vi-VN" sz="6600" b="1" dirty="0">
                <a:solidFill>
                  <a:srgbClr val="0070C0"/>
                </a:solidFill>
                <a:cs typeface="Arial" panose="020B0604020202020204" pitchFamily="34" charset="0"/>
              </a:rPr>
              <a:t>Trước mặt Đức Chúa Trời và Đấng Christ Jêsus cùng các thiên sứ được chọn, </a:t>
            </a:r>
          </a:p>
        </p:txBody>
      </p:sp>
    </p:spTree>
    <p:extLst>
      <p:ext uri="{BB962C8B-B14F-4D97-AF65-F5344CB8AC3E}">
        <p14:creationId xmlns:p14="http://schemas.microsoft.com/office/powerpoint/2010/main" val="1166536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a:extLst>
            <a:ext uri="{FF2B5EF4-FFF2-40B4-BE49-F238E27FC236}">
              <a16:creationId xmlns:a16="http://schemas.microsoft.com/office/drawing/2014/main" id="{7D324084-758E-B150-B984-0197EAEBCB2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590EE3-EEB8-C572-17A8-1BF5C73BE58F}"/>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21</a:t>
            </a:r>
          </a:p>
          <a:p>
            <a:pPr marL="0" indent="0" algn="ctr">
              <a:buNone/>
            </a:pPr>
            <a:r>
              <a:rPr lang="vi-VN" sz="6600" b="1" dirty="0">
                <a:solidFill>
                  <a:srgbClr val="0070C0"/>
                </a:solidFill>
                <a:cs typeface="Arial" panose="020B0604020202020204" pitchFamily="34" charset="0"/>
              </a:rPr>
              <a:t>ta khuyến cáo con hãy giữ những lời răn dạy nầy, không nên thành kiến, cũng đừng làm việc gì vì thiên vị.</a:t>
            </a:r>
          </a:p>
        </p:txBody>
      </p:sp>
    </p:spTree>
    <p:extLst>
      <p:ext uri="{BB962C8B-B14F-4D97-AF65-F5344CB8AC3E}">
        <p14:creationId xmlns:p14="http://schemas.microsoft.com/office/powerpoint/2010/main" val="30456897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9B91C24-D2EA-A651-7DA7-663AD2C6CBA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4B1F7BE-74D0-335F-61E1-697AE7EE9CFF}"/>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22</a:t>
            </a:r>
          </a:p>
          <a:p>
            <a:pPr marL="0" indent="0" algn="ctr">
              <a:buNone/>
            </a:pPr>
            <a:r>
              <a:rPr lang="vi-VN" sz="6600" b="1" dirty="0">
                <a:cs typeface="Arial" panose="020B0604020202020204" pitchFamily="34" charset="0"/>
              </a:rPr>
              <a:t>Đừng vội đặt tay trên ai cả, cũng đừng nhúng tay vào tội lỗi của người khác. Hãy giữ mình cho trong sạch. </a:t>
            </a:r>
          </a:p>
        </p:txBody>
      </p:sp>
    </p:spTree>
    <p:extLst>
      <p:ext uri="{BB962C8B-B14F-4D97-AF65-F5344CB8AC3E}">
        <p14:creationId xmlns:p14="http://schemas.microsoft.com/office/powerpoint/2010/main" val="105004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C38ABF-93D2-BC73-847B-EEA3728FA406}"/>
              </a:ext>
            </a:extLst>
          </p:cNvPr>
          <p:cNvSpPr txBox="1"/>
          <p:nvPr/>
        </p:nvSpPr>
        <p:spPr>
          <a:xfrm>
            <a:off x="0" y="0"/>
            <a:ext cx="12192000" cy="68326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Ngài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sẽ</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trở</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lại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để</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đoán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kẻ</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sống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kẻ</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chết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Tôi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tin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Thánh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Linh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Tôi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tin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Hội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Thánh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phổ</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thông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sự</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cảm</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thông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thánh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đồ</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sự</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tội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sự</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sống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lại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sự</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sống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đời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đời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9777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a:extLst>
            <a:ext uri="{FF2B5EF4-FFF2-40B4-BE49-F238E27FC236}">
              <a16:creationId xmlns:a16="http://schemas.microsoft.com/office/drawing/2014/main" id="{C5D4D864-F50A-FC51-F6F6-B9A6938B23C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6012FF7-35E4-833B-FF07-8A52EA544B71}"/>
              </a:ext>
            </a:extLst>
          </p:cNvPr>
          <p:cNvSpPr>
            <a:spLocks noGrp="1"/>
          </p:cNvSpPr>
          <p:nvPr>
            <p:ph idx="1"/>
          </p:nvPr>
        </p:nvSpPr>
        <p:spPr>
          <a:xfrm>
            <a:off x="0" y="0"/>
            <a:ext cx="12192000" cy="6858000"/>
          </a:xfrm>
        </p:spPr>
        <p:txBody>
          <a:bodyPr>
            <a:normAutofit/>
          </a:bodyPr>
          <a:lstStyle/>
          <a:p>
            <a:pPr marL="0" indent="0" algn="ctr">
              <a:buNone/>
            </a:pPr>
            <a:r>
              <a:rPr lang="en-US" sz="6600" dirty="0">
                <a:solidFill>
                  <a:srgbClr val="FF0000"/>
                </a:solidFill>
                <a:cs typeface="Arial" panose="020B0604020202020204" pitchFamily="34" charset="0"/>
              </a:rPr>
              <a:t>23</a:t>
            </a:r>
          </a:p>
          <a:p>
            <a:pPr marL="0" indent="0" algn="ctr">
              <a:buNone/>
            </a:pPr>
            <a:r>
              <a:rPr lang="vi-VN" sz="6600" b="1" dirty="0">
                <a:solidFill>
                  <a:srgbClr val="0070C0"/>
                </a:solidFill>
                <a:cs typeface="Arial" panose="020B0604020202020204" pitchFamily="34" charset="0"/>
              </a:rPr>
              <a:t>Vì dạ dày của con và vì con thường hay đau yếu nên con không chỉ uống nước mà hãy dùng một ít rượu.</a:t>
            </a:r>
          </a:p>
        </p:txBody>
      </p:sp>
    </p:spTree>
    <p:extLst>
      <p:ext uri="{BB962C8B-B14F-4D97-AF65-F5344CB8AC3E}">
        <p14:creationId xmlns:p14="http://schemas.microsoft.com/office/powerpoint/2010/main" val="3537555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555CBC-DF52-A627-B23D-B0D9E434FBA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2A55D9-7475-3479-0CC9-626992AF9CDB}"/>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24</a:t>
            </a:r>
          </a:p>
          <a:p>
            <a:pPr marL="0" indent="0" algn="ctr">
              <a:buNone/>
            </a:pPr>
            <a:r>
              <a:rPr lang="vi-VN" sz="6600" b="1" dirty="0">
                <a:cs typeface="Arial" panose="020B0604020202020204" pitchFamily="34" charset="0"/>
              </a:rPr>
              <a:t>Tội lỗi của một số người thật rõ ràng, ngay cả trước khi bị xét xử; nhưng cũng có người về sau tội lỗi họ mới lộ ra.</a:t>
            </a:r>
          </a:p>
        </p:txBody>
      </p:sp>
    </p:spTree>
    <p:extLst>
      <p:ext uri="{BB962C8B-B14F-4D97-AF65-F5344CB8AC3E}">
        <p14:creationId xmlns:p14="http://schemas.microsoft.com/office/powerpoint/2010/main" val="22196816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a:extLst>
            <a:ext uri="{FF2B5EF4-FFF2-40B4-BE49-F238E27FC236}">
              <a16:creationId xmlns:a16="http://schemas.microsoft.com/office/drawing/2014/main" id="{F2922612-D7FD-6525-2080-50A9AD3F209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F845378-85C3-10B3-1C20-7F52BBA3FC14}"/>
              </a:ext>
            </a:extLst>
          </p:cNvPr>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25</a:t>
            </a:r>
          </a:p>
          <a:p>
            <a:pPr marL="0" indent="0" algn="ctr">
              <a:buNone/>
            </a:pPr>
            <a:r>
              <a:rPr lang="vi-VN" sz="6600" b="1" dirty="0">
                <a:solidFill>
                  <a:srgbClr val="0070C0"/>
                </a:solidFill>
                <a:cs typeface="Arial" panose="020B0604020202020204" pitchFamily="34" charset="0"/>
              </a:rPr>
              <a:t>Các việc lành cũng vậy: Có việc lộ ra, lại có việc không lộ ra, nhưng về sau cũng không giấu mãi được.</a:t>
            </a:r>
          </a:p>
        </p:txBody>
      </p:sp>
    </p:spTree>
    <p:extLst>
      <p:ext uri="{BB962C8B-B14F-4D97-AF65-F5344CB8AC3E}">
        <p14:creationId xmlns:p14="http://schemas.microsoft.com/office/powerpoint/2010/main" val="3092398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37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FB230F-3EE3-567C-9DD2-79813C85D503}"/>
              </a:ext>
            </a:extLst>
          </p:cNvPr>
          <p:cNvSpPr txBox="1"/>
          <p:nvPr/>
        </p:nvSpPr>
        <p:spPr>
          <a:xfrm>
            <a:off x="0" y="378951"/>
            <a:ext cx="12192000" cy="6617196"/>
          </a:xfrm>
          <a:prstGeom prst="rect">
            <a:avLst/>
          </a:prstGeom>
          <a:noFill/>
        </p:spPr>
        <p:txBody>
          <a:bodyPr wrap="square">
            <a:spAutoFit/>
          </a:bodyPr>
          <a:lstStyle/>
          <a:p>
            <a:r>
              <a:rPr lang="vi-VN" sz="6000" b="1" i="0" baseline="30000" dirty="0">
                <a:solidFill>
                  <a:srgbClr val="FF0000"/>
                </a:solidFill>
                <a:effectLst/>
                <a:latin typeface="Noto Serif" panose="02020600060500020200" pitchFamily="18" charset="0"/>
              </a:rPr>
              <a:t> </a:t>
            </a:r>
            <a:r>
              <a:rPr lang="vi-VN" sz="9600" b="1" i="0" baseline="30000" dirty="0">
                <a:solidFill>
                  <a:srgbClr val="FF0000"/>
                </a:solidFill>
                <a:effectLst/>
                <a:latin typeface="Noto Serif" panose="02020600060500020200" pitchFamily="18" charset="0"/>
              </a:rPr>
              <a:t>3</a:t>
            </a:r>
            <a:r>
              <a:rPr lang="vi-VN" sz="9600" b="1" i="0" baseline="30000" dirty="0">
                <a:effectLst/>
                <a:latin typeface="Noto Serif" panose="02020600060500020200" pitchFamily="18" charset="0"/>
              </a:rPr>
              <a:t>Hãy kính trọng những quả phụ thật sự góa bụa. </a:t>
            </a:r>
            <a:endParaRPr lang="en-US" sz="8800" b="1" i="0" baseline="30000" dirty="0">
              <a:effectLst/>
              <a:latin typeface="Noto Serif" panose="02020600060500020200" pitchFamily="18" charset="0"/>
            </a:endParaRPr>
          </a:p>
          <a:p>
            <a:endParaRPr lang="en-US" sz="9600" b="1" baseline="30000" dirty="0">
              <a:solidFill>
                <a:srgbClr val="FF0000"/>
              </a:solidFill>
              <a:latin typeface="Noto Serif" panose="02020600060500020200" pitchFamily="18" charset="0"/>
            </a:endParaRPr>
          </a:p>
          <a:p>
            <a:pPr algn="ctr"/>
            <a:endParaRPr lang="en-US" sz="3600" b="1" dirty="0">
              <a:solidFill>
                <a:srgbClr val="FF0000"/>
              </a:solidFill>
            </a:endParaRPr>
          </a:p>
          <a:p>
            <a:pPr algn="ctr"/>
            <a:endParaRPr lang="en-US" sz="3600" b="1" dirty="0">
              <a:solidFill>
                <a:srgbClr val="FF0000"/>
              </a:solidFill>
            </a:endParaRPr>
          </a:p>
          <a:p>
            <a:pPr algn="ctr"/>
            <a:endParaRPr lang="en-US" sz="3600" b="1" dirty="0">
              <a:solidFill>
                <a:srgbClr val="FF0000"/>
              </a:solidFill>
            </a:endParaRPr>
          </a:p>
          <a:p>
            <a:pPr algn="ctr"/>
            <a:endParaRPr lang="en-US" sz="3600" b="1" dirty="0">
              <a:solidFill>
                <a:srgbClr val="FF0000"/>
              </a:solidFill>
            </a:endParaRPr>
          </a:p>
          <a:p>
            <a:pPr algn="ctr"/>
            <a:endParaRPr lang="en-US" sz="2800" b="1" dirty="0">
              <a:solidFill>
                <a:srgbClr val="FF0000"/>
              </a:solidFill>
            </a:endParaRPr>
          </a:p>
          <a:p>
            <a:pPr algn="ctr"/>
            <a:endParaRPr lang="en-US" sz="2000" b="1" dirty="0">
              <a:solidFill>
                <a:srgbClr val="FF0000"/>
              </a:solidFill>
            </a:endParaRPr>
          </a:p>
          <a:p>
            <a:pPr algn="ctr"/>
            <a:r>
              <a:rPr lang="en-US" sz="3600" b="1" dirty="0">
                <a:solidFill>
                  <a:srgbClr val="FF0000"/>
                </a:solidFill>
              </a:rPr>
              <a:t>I Ti-</a:t>
            </a:r>
            <a:r>
              <a:rPr lang="en-US" sz="3600" b="1" dirty="0" err="1">
                <a:solidFill>
                  <a:srgbClr val="FF0000"/>
                </a:solidFill>
              </a:rPr>
              <a:t>mô</a:t>
            </a:r>
            <a:r>
              <a:rPr lang="en-US" sz="3600" b="1" dirty="0">
                <a:solidFill>
                  <a:srgbClr val="FF0000"/>
                </a:solidFill>
              </a:rPr>
              <a:t>-</a:t>
            </a:r>
            <a:r>
              <a:rPr lang="en-US" sz="3600" b="1" dirty="0" err="1">
                <a:solidFill>
                  <a:srgbClr val="FF0000"/>
                </a:solidFill>
              </a:rPr>
              <a:t>thê</a:t>
            </a:r>
            <a:r>
              <a:rPr lang="en-US" sz="3600" b="1" dirty="0">
                <a:solidFill>
                  <a:srgbClr val="FF0000"/>
                </a:solidFill>
              </a:rPr>
              <a:t> ( 5:3-8 )</a:t>
            </a:r>
          </a:p>
        </p:txBody>
      </p:sp>
    </p:spTree>
    <p:extLst>
      <p:ext uri="{BB962C8B-B14F-4D97-AF65-F5344CB8AC3E}">
        <p14:creationId xmlns:p14="http://schemas.microsoft.com/office/powerpoint/2010/main" val="427824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FB230F-3EE3-567C-9DD2-79813C85D503}"/>
              </a:ext>
            </a:extLst>
          </p:cNvPr>
          <p:cNvSpPr txBox="1"/>
          <p:nvPr/>
        </p:nvSpPr>
        <p:spPr>
          <a:xfrm>
            <a:off x="0" y="332297"/>
            <a:ext cx="12192000"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30000" noProof="0" dirty="0">
                <a:ln>
                  <a:noFill/>
                </a:ln>
                <a:solidFill>
                  <a:srgbClr val="FF0000"/>
                </a:solidFill>
                <a:effectLst/>
                <a:uLnTx/>
                <a:uFillTx/>
                <a:latin typeface="Noto Serif" panose="02020600060500020200" pitchFamily="18" charset="0"/>
                <a:ea typeface="+mn-ea"/>
                <a:cs typeface="+mn-cs"/>
              </a:rPr>
              <a:t> </a:t>
            </a:r>
            <a:r>
              <a:rPr kumimoji="0" lang="vi-VN" sz="8800" b="1" i="0" u="none" strike="noStrike" kern="1200" cap="none" spc="0" normalizeH="0" baseline="30000" noProof="0" dirty="0">
                <a:ln>
                  <a:noFill/>
                </a:ln>
                <a:solidFill>
                  <a:srgbClr val="FF0000"/>
                </a:solidFill>
                <a:effectLst/>
                <a:uLnTx/>
                <a:uFillTx/>
                <a:latin typeface="Noto Serif" panose="02020600060500020200" pitchFamily="18" charset="0"/>
                <a:ea typeface="+mn-ea"/>
                <a:cs typeface="+mn-cs"/>
              </a:rPr>
              <a:t>4</a:t>
            </a:r>
            <a:r>
              <a:rPr kumimoji="0" lang="vi-VN" sz="8800" b="1" i="0" u="none" strike="noStrike" kern="1200" cap="none" spc="0" normalizeH="0" baseline="30000" noProof="0" dirty="0">
                <a:ln>
                  <a:noFill/>
                </a:ln>
                <a:solidFill>
                  <a:prstClr val="black"/>
                </a:solidFill>
                <a:effectLst/>
                <a:uLnTx/>
                <a:uFillTx/>
                <a:latin typeface="Noto Serif" panose="02020600060500020200" pitchFamily="18" charset="0"/>
                <a:ea typeface="+mn-ea"/>
                <a:cs typeface="+mn-cs"/>
              </a:rPr>
              <a:t>Nếu một quả phụ có con hoặc cháu, thì trước hết con cháu phải học bày tỏ lòng hiếu thảo với chính gia đình mình và báo đáp công ơn cha mẹ; vì điều đó đẹp lòng Đức Chúa Trời.</a:t>
            </a:r>
            <a:r>
              <a:rPr kumimoji="0" lang="vi-VN" sz="6600" b="1" i="0" u="none" strike="noStrike" kern="1200" cap="none" spc="0" normalizeH="0" baseline="30000" noProof="0" dirty="0">
                <a:ln>
                  <a:noFill/>
                </a:ln>
                <a:solidFill>
                  <a:prstClr val="black"/>
                </a:solidFill>
                <a:effectLst/>
                <a:uLnTx/>
                <a:uFillTx/>
                <a:latin typeface="Noto Serif" panose="02020600060500020200" pitchFamily="18" charset="0"/>
                <a:ea typeface="+mn-ea"/>
                <a:cs typeface="+mn-cs"/>
              </a:rPr>
              <a:t> </a:t>
            </a:r>
            <a:endParaRPr kumimoji="0" lang="en-US" sz="6600" b="1" i="0" u="none" strike="noStrike" kern="1200" cap="none" spc="0" normalizeH="0" baseline="30000" noProof="0" dirty="0">
              <a:ln>
                <a:noFill/>
              </a:ln>
              <a:solidFill>
                <a:prstClr val="black"/>
              </a:solidFill>
              <a:effectLst/>
              <a:uLnTx/>
              <a:uFillTx/>
              <a:latin typeface="Noto Serif" panose="02020600060500020200"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800" b="1" baseline="30000" dirty="0">
              <a:solidFill>
                <a:prstClr val="black"/>
              </a:solidFill>
              <a:latin typeface="Noto Serif" panose="02020600060500020200"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I Ti-</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mô</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thê</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a:ln>
                  <a:noFill/>
                </a:ln>
                <a:solidFill>
                  <a:srgbClr val="FF0000"/>
                </a:solidFill>
                <a:effectLst/>
                <a:uLnTx/>
                <a:uFillTx/>
                <a:latin typeface="Calibri" panose="020F0502020204030204"/>
                <a:ea typeface="+mn-ea"/>
                <a:cs typeface="+mn-cs"/>
              </a:rPr>
              <a:t>( 5:3-8 </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663916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2083</TotalTime>
  <Words>1474</Words>
  <Application>Microsoft Office PowerPoint</Application>
  <PresentationFormat>Widescreen</PresentationFormat>
  <Paragraphs>187</Paragraphs>
  <Slides>62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Calibri Light</vt:lpstr>
      <vt:lpstr>Noto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 Ti-mô-thê chương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HOI THANH VUI MUNG</cp:lastModifiedBy>
  <cp:revision>226</cp:revision>
  <dcterms:created xsi:type="dcterms:W3CDTF">2022-02-21T03:27:55Z</dcterms:created>
  <dcterms:modified xsi:type="dcterms:W3CDTF">2024-10-12T15:03:20Z</dcterms:modified>
</cp:coreProperties>
</file>