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80" r:id="rId3"/>
    <p:sldId id="343" r:id="rId4"/>
    <p:sldId id="571" r:id="rId5"/>
    <p:sldId id="257" r:id="rId6"/>
    <p:sldId id="258" r:id="rId7"/>
    <p:sldId id="575" r:id="rId8"/>
    <p:sldId id="576" r:id="rId9"/>
    <p:sldId id="577" r:id="rId10"/>
    <p:sldId id="578" r:id="rId11"/>
    <p:sldId id="579" r:id="rId12"/>
    <p:sldId id="572" r:id="rId13"/>
    <p:sldId id="573" r:id="rId14"/>
    <p:sldId id="574" r:id="rId15"/>
    <p:sldId id="259" r:id="rId16"/>
    <p:sldId id="580" r:id="rId17"/>
    <p:sldId id="581" r:id="rId18"/>
    <p:sldId id="582" r:id="rId19"/>
    <p:sldId id="363" r:id="rId20"/>
    <p:sldId id="364" r:id="rId21"/>
    <p:sldId id="277" r:id="rId22"/>
    <p:sldId id="278" r:id="rId23"/>
    <p:sldId id="279" r:id="rId24"/>
    <p:sldId id="522" r:id="rId25"/>
    <p:sldId id="543" r:id="rId26"/>
    <p:sldId id="523" r:id="rId27"/>
    <p:sldId id="524" r:id="rId28"/>
    <p:sldId id="525" r:id="rId29"/>
    <p:sldId id="526" r:id="rId30"/>
    <p:sldId id="527" r:id="rId31"/>
    <p:sldId id="528" r:id="rId32"/>
    <p:sldId id="529" r:id="rId33"/>
    <p:sldId id="530" r:id="rId34"/>
    <p:sldId id="544" r:id="rId35"/>
    <p:sldId id="538" r:id="rId36"/>
    <p:sldId id="539" r:id="rId37"/>
    <p:sldId id="540" r:id="rId38"/>
    <p:sldId id="541" r:id="rId39"/>
    <p:sldId id="542" r:id="rId40"/>
    <p:sldId id="545" r:id="rId41"/>
    <p:sldId id="546" r:id="rId42"/>
    <p:sldId id="547" r:id="rId43"/>
    <p:sldId id="548" r:id="rId44"/>
    <p:sldId id="549" r:id="rId45"/>
    <p:sldId id="550" r:id="rId46"/>
    <p:sldId id="551" r:id="rId47"/>
    <p:sldId id="552" r:id="rId48"/>
    <p:sldId id="553" r:id="rId49"/>
    <p:sldId id="559" r:id="rId50"/>
    <p:sldId id="560" r:id="rId51"/>
    <p:sldId id="561" r:id="rId52"/>
    <p:sldId id="562" r:id="rId53"/>
    <p:sldId id="563" r:id="rId54"/>
    <p:sldId id="564" r:id="rId55"/>
    <p:sldId id="565" r:id="rId56"/>
    <p:sldId id="566" r:id="rId57"/>
    <p:sldId id="567" r:id="rId58"/>
    <p:sldId id="568" r:id="rId59"/>
    <p:sldId id="569" r:id="rId60"/>
    <p:sldId id="57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5" autoAdjust="0"/>
    <p:restoredTop sz="96357" autoAdjust="0"/>
  </p:normalViewPr>
  <p:slideViewPr>
    <p:cSldViewPr snapToGrid="0">
      <p:cViewPr varScale="1">
        <p:scale>
          <a:sx n="113" d="100"/>
          <a:sy n="113" d="100"/>
        </p:scale>
        <p:origin x="126" y="12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D980-437F-471D-A6D7-9DFF3CF23579}"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3741-4A97-4EEA-8791-DCACCEB99A5D}" type="slidenum">
              <a:rPr lang="en-US" smtClean="0"/>
              <a:t>‹#›</a:t>
            </a:fld>
            <a:endParaRPr lang="en-US"/>
          </a:p>
        </p:txBody>
      </p:sp>
    </p:spTree>
    <p:extLst>
      <p:ext uri="{BB962C8B-B14F-4D97-AF65-F5344CB8AC3E}">
        <p14:creationId xmlns:p14="http://schemas.microsoft.com/office/powerpoint/2010/main" val="38670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E3741-4A97-4EEA-8791-DCACCEB99A5D}" type="slidenum">
              <a:rPr lang="en-US" smtClean="0"/>
              <a:t>1</a:t>
            </a:fld>
            <a:endParaRPr lang="en-US"/>
          </a:p>
        </p:txBody>
      </p:sp>
    </p:spTree>
    <p:extLst>
      <p:ext uri="{BB962C8B-B14F-4D97-AF65-F5344CB8AC3E}">
        <p14:creationId xmlns:p14="http://schemas.microsoft.com/office/powerpoint/2010/main" val="136470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(NGÀY 14-01-2024)</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Trời đất sẽ phải tiêu tan,</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nhưng Chúavẫn mãi y nguyên,</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đến muôn thu không đổi thay,</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đến muôn thu không dời lay.</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68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18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Kìa muôn muôn dân trên đất,</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cùng đến hát xướng chúc tán trước ngai cao sang quyền oai,</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mãi tôn vinh Danh Ngài thôi:</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 Giê -xu, Giê -xu,Giê - xu."</a:t>
            </a:r>
          </a:p>
        </p:txBody>
      </p:sp>
    </p:spTree>
    <p:extLst>
      <p:ext uri="{BB962C8B-B14F-4D97-AF65-F5344CB8AC3E}">
        <p14:creationId xmlns:p14="http://schemas.microsoft.com/office/powerpoint/2010/main" val="233981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HÃY VỖ TAY VUI</a:t>
            </a:r>
          </a:p>
        </p:txBody>
      </p:sp>
    </p:spTree>
    <p:extLst>
      <p:ext uri="{BB962C8B-B14F-4D97-AF65-F5344CB8AC3E}">
        <p14:creationId xmlns:p14="http://schemas.microsoft.com/office/powerpoint/2010/main" val="114980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Hãy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vỗ</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tay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vui</a:t>
            </a:r>
            <a:r>
              <a:rPr lang="en-US" sz="4000" dirty="0">
                <a:solidFill>
                  <a:srgbClr val="0070C0"/>
                </a:solidFill>
                <a:latin typeface="Arial" panose="020B0604020202020204" pitchFamily="34" charset="0"/>
                <a:cs typeface="Arial" panose="020B0604020202020204" pitchFamily="34" charset="0"/>
              </a:rPr>
              <a:t> reo </a:t>
            </a:r>
            <a:r>
              <a:rPr lang="en-US" sz="4000" dirty="0" err="1">
                <a:solidFill>
                  <a:srgbClr val="0070C0"/>
                </a:solidFill>
                <a:latin typeface="Arial" panose="020B0604020202020204" pitchFamily="34" charset="0"/>
                <a:cs typeface="Arial" panose="020B0604020202020204" pitchFamily="34" charset="0"/>
              </a:rPr>
              <a:t>mừng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chúng</a:t>
            </a:r>
            <a:r>
              <a:rPr lang="en-US" sz="4000" dirty="0">
                <a:solidFill>
                  <a:srgbClr val="0070C0"/>
                </a:solidFill>
                <a:latin typeface="Arial" panose="020B0604020202020204" pitchFamily="34" charset="0"/>
                <a:cs typeface="Arial" panose="020B0604020202020204" pitchFamily="34" charset="0"/>
              </a:rPr>
              <a:t> ta </a:t>
            </a:r>
            <a:r>
              <a:rPr lang="en-US" sz="4000" dirty="0" err="1">
                <a:solidFill>
                  <a:srgbClr val="0070C0"/>
                </a:solidFill>
                <a:latin typeface="Arial" panose="020B0604020202020204" pitchFamily="34" charset="0"/>
                <a:cs typeface="Arial" panose="020B0604020202020204" pitchFamily="34" charset="0"/>
              </a:rPr>
              <a:t>chính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(x2)</a:t>
            </a:r>
          </a:p>
        </p:txBody>
      </p:sp>
    </p:spTree>
    <p:extLst>
      <p:ext uri="{BB962C8B-B14F-4D97-AF65-F5344CB8AC3E}">
        <p14:creationId xmlns:p14="http://schemas.microsoft.com/office/powerpoint/2010/main" val="195869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phá</a:t>
            </a:r>
            <a:r>
              <a:rPr lang="en-US" sz="4000" dirty="0">
                <a:solidFill>
                  <a:srgbClr val="0070C0"/>
                </a:solidFill>
                <a:latin typeface="Arial" panose="020B0604020202020204" pitchFamily="34" charset="0"/>
                <a:cs typeface="Arial" panose="020B0604020202020204" pitchFamily="34" charset="0"/>
              </a:rPr>
              <a:t> tan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trần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gian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ma </a:t>
            </a:r>
            <a:r>
              <a:rPr lang="en-US" sz="4000" dirty="0" err="1">
                <a:solidFill>
                  <a:srgbClr val="0070C0"/>
                </a:solidFill>
                <a:latin typeface="Arial" panose="020B0604020202020204" pitchFamily="34" charset="0"/>
                <a:cs typeface="Arial" panose="020B0604020202020204" pitchFamily="34" charset="0"/>
              </a:rPr>
              <a:t>vương</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thắng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tối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tăm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hoàn</a:t>
            </a:r>
            <a:r>
              <a:rPr lang="en-US" sz="4000" dirty="0">
                <a:solidFill>
                  <a:srgbClr val="0070C0"/>
                </a:solidFill>
                <a:latin typeface="Arial" panose="020B0604020202020204" pitchFamily="34" charset="0"/>
                <a:cs typeface="Arial" panose="020B0604020202020204" pitchFamily="34" charset="0"/>
              </a:rPr>
              <a:t> ca.</a:t>
            </a:r>
          </a:p>
        </p:txBody>
      </p:sp>
    </p:spTree>
    <p:extLst>
      <p:ext uri="{BB962C8B-B14F-4D97-AF65-F5344CB8AC3E}">
        <p14:creationId xmlns:p14="http://schemas.microsoft.com/office/powerpoint/2010/main" val="922834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năng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Ha-</a:t>
            </a:r>
            <a:r>
              <a:rPr lang="en-US" sz="4000" dirty="0" err="1">
                <a:solidFill>
                  <a:srgbClr val="0070C0"/>
                </a:solidFill>
                <a:latin typeface="Arial" panose="020B0604020202020204" pitchFamily="34" charset="0"/>
                <a:cs typeface="Arial" panose="020B0604020202020204" pitchFamily="34" charset="0"/>
              </a:rPr>
              <a:t>lê</a:t>
            </a:r>
            <a:r>
              <a:rPr lang="en-US" sz="4000" dirty="0">
                <a:solidFill>
                  <a:srgbClr val="0070C0"/>
                </a:solidFill>
                <a:latin typeface="Arial" panose="020B0604020202020204" pitchFamily="34" charset="0"/>
                <a:cs typeface="Arial" panose="020B0604020202020204" pitchFamily="34" charset="0"/>
              </a:rPr>
              <a:t>-</a:t>
            </a:r>
            <a:r>
              <a:rPr lang="en-US" sz="4000" dirty="0" err="1">
                <a:solidFill>
                  <a:srgbClr val="0070C0"/>
                </a:solidFill>
                <a:latin typeface="Arial" panose="020B0604020202020204" pitchFamily="34" charset="0"/>
                <a:cs typeface="Arial" panose="020B0604020202020204" pitchFamily="34" charset="0"/>
              </a:rPr>
              <a:t>lu-gia</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26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VÀO ĐÂY TRONG ĐỀN THỜ THÁNH NGÀI</a:t>
            </a:r>
          </a:p>
        </p:txBody>
      </p:sp>
    </p:spTree>
    <p:extLst>
      <p:ext uri="{BB962C8B-B14F-4D97-AF65-F5344CB8AC3E}">
        <p14:creationId xmlns:p14="http://schemas.microsoft.com/office/powerpoint/2010/main" val="214539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Vào đây trong đền thờ nơi chí thánh Ngài.</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Bởi nhờ vào dòng huyết báu Chiên Con Ngài.</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Vào đây trong đền thờ để chúc </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tán Ngài với trọn lòng tôn kính Giê-hô-va.</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29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9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Con </a:t>
            </a:r>
            <a:r>
              <a:rPr lang="en-US" sz="4000" dirty="0" err="1">
                <a:solidFill>
                  <a:srgbClr val="0070C0"/>
                </a:solidFill>
                <a:latin typeface="Arial" panose="020B0604020202020204" pitchFamily="34" charset="0"/>
                <a:cs typeface="Arial" panose="020B0604020202020204" pitchFamily="34" charset="0"/>
              </a:rPr>
              <a:t>sẽ</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Con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Con </a:t>
            </a:r>
            <a:r>
              <a:rPr lang="en-US" sz="4000" dirty="0" err="1">
                <a:solidFill>
                  <a:srgbClr val="0070C0"/>
                </a:solidFill>
                <a:latin typeface="Arial" panose="020B0604020202020204" pitchFamily="34" charset="0"/>
                <a:cs typeface="Arial" panose="020B0604020202020204" pitchFamily="34" charset="0"/>
              </a:rPr>
              <a:t>sẽ</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Con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Bởi</a:t>
            </a:r>
            <a:r>
              <a:rPr lang="en-US" sz="4000" dirty="0">
                <a:solidFill>
                  <a:srgbClr val="0070C0"/>
                </a:solidFill>
                <a:latin typeface="Arial" panose="020B0604020202020204" pitchFamily="34" charset="0"/>
                <a:cs typeface="Arial" panose="020B0604020202020204" pitchFamily="34" charset="0"/>
              </a:rPr>
              <a:t> Danh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thật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thay</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Thánh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thay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Giê-hô-va</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8977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6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Tôi tin Đức Chúa Trời Toàn Năng, là Cha, là Đấng dựng nên trời đất, Tôi tin Giê-xu Christ, là Con độc sanh của Đức Chúa Trời và Chúa chúng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được thai dựng bởi Thánh Linh, sanh bởi nữ đồng trinh Mary, chịu thương khó dưới tay Bôn-xơ Phi-lát, bị đóng đinh trên thập tự giá, chịu chết và chôn.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xuống âm phủ, đến ngày thứ ba, Ngài từ kẻ chết sống lại.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35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vi-VN" sz="4400">
                <a:solidFill>
                  <a:srgbClr val="0070C0"/>
                </a:solidFill>
                <a:cs typeface="Arial" panose="020B0604020202020204" pitchFamily="34" charset="0"/>
              </a:rPr>
              <a:t>‘</a:t>
            </a:r>
            <a:r>
              <a:rPr lang="vi-VN" sz="4000">
                <a:solidFill>
                  <a:srgbClr val="0070C0"/>
                </a:solidFill>
                <a:cs typeface="Arial" panose="020B0604020202020204" pitchFamily="34" charset="0"/>
              </a:rPr>
              <a:t>Lạy Cha chúng con ở trên trời</a:t>
            </a:r>
            <a:r>
              <a:rPr lang="en-US" sz="4000">
                <a:solidFill>
                  <a:srgbClr val="0070C0"/>
                </a:solidFill>
                <a:cs typeface="Arial" panose="020B0604020202020204" pitchFamily="34" charset="0"/>
              </a:rPr>
              <a:t> </a:t>
            </a:r>
          </a:p>
          <a:p>
            <a:pPr marL="0" indent="0" algn="ctr">
              <a:lnSpc>
                <a:spcPct val="150000"/>
              </a:lnSpc>
              <a:buNone/>
            </a:pPr>
            <a:r>
              <a:rPr lang="vi-VN" sz="4000">
                <a:solidFill>
                  <a:srgbClr val="0070C0"/>
                </a:solidFill>
                <a:cs typeface="Arial" panose="020B0604020202020204" pitchFamily="34" charset="0"/>
              </a:rPr>
              <a:t>Danh Cha được tôn thánh;</a:t>
            </a:r>
          </a:p>
          <a:p>
            <a:pPr marL="0" indent="0" algn="ctr">
              <a:lnSpc>
                <a:spcPct val="150000"/>
              </a:lnSpc>
              <a:buNone/>
            </a:pPr>
            <a:r>
              <a:rPr lang="en-US" sz="4000">
                <a:solidFill>
                  <a:srgbClr val="0070C0"/>
                </a:solidFill>
                <a:cs typeface="Arial" panose="020B0604020202020204" pitchFamily="34" charset="0"/>
              </a:rPr>
              <a:t>Nước </a:t>
            </a:r>
            <a:r>
              <a:rPr lang="vi-VN" sz="4000">
                <a:solidFill>
                  <a:srgbClr val="0070C0"/>
                </a:solidFill>
                <a:cs typeface="Arial" panose="020B0604020202020204" pitchFamily="34" charset="0"/>
              </a:rPr>
              <a:t>Cha được đến,</a:t>
            </a:r>
          </a:p>
          <a:p>
            <a:pPr marL="0" indent="0" algn="ctr">
              <a:lnSpc>
                <a:spcPct val="150000"/>
              </a:lnSpc>
              <a:buNone/>
            </a:pPr>
            <a:r>
              <a:rPr lang="vi-VN" sz="4000">
                <a:solidFill>
                  <a:srgbClr val="0070C0"/>
                </a:solidFill>
                <a:cs typeface="Arial" panose="020B0604020202020204" pitchFamily="34" charset="0"/>
              </a:rPr>
              <a:t>Ý Cha được nên, ở đất như ở trời!</a:t>
            </a:r>
          </a:p>
          <a:p>
            <a:pPr marL="0" indent="0" algn="ctr">
              <a:lnSpc>
                <a:spcPct val="150000"/>
              </a:lnSpc>
              <a:buNone/>
            </a:pPr>
            <a:r>
              <a:rPr lang="vi-VN" sz="4000">
                <a:solidFill>
                  <a:srgbClr val="0070C0"/>
                </a:solidFill>
                <a:cs typeface="Arial" panose="020B0604020202020204" pitchFamily="34" charset="0"/>
              </a:rPr>
              <a:t>Xin cho chúng con hôm nay </a:t>
            </a:r>
            <a:r>
              <a:rPr lang="en-US" sz="4000">
                <a:solidFill>
                  <a:srgbClr val="0070C0"/>
                </a:solidFill>
                <a:cs typeface="Arial" panose="020B0604020202020204" pitchFamily="34" charset="0"/>
              </a:rPr>
              <a:t>đồ ăn</a:t>
            </a:r>
            <a:r>
              <a:rPr lang="vi-VN" sz="4000">
                <a:solidFill>
                  <a:srgbClr val="0070C0"/>
                </a:solidFill>
                <a:cs typeface="Arial" panose="020B0604020202020204" pitchFamily="34" charset="0"/>
              </a:rPr>
              <a:t> đủ ngày;</a:t>
            </a:r>
          </a:p>
        </p:txBody>
      </p:sp>
    </p:spTree>
    <p:extLst>
      <p:ext uri="{BB962C8B-B14F-4D97-AF65-F5344CB8AC3E}">
        <p14:creationId xmlns:p14="http://schemas.microsoft.com/office/powerpoint/2010/main" val="27429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Autofit/>
          </a:bodyPr>
          <a:lstStyle/>
          <a:p>
            <a:pPr marL="0" indent="0" algn="ctr">
              <a:lnSpc>
                <a:spcPct val="150000"/>
              </a:lnSpc>
              <a:buNone/>
            </a:pPr>
            <a:r>
              <a:rPr lang="vi-VN" sz="4000">
                <a:solidFill>
                  <a:srgbClr val="0070C0"/>
                </a:solidFill>
                <a:cs typeface="Arial" panose="020B0604020202020204" pitchFamily="34" charset="0"/>
              </a:rPr>
              <a:t>Xin tha tội cho chúng con,</a:t>
            </a:r>
          </a:p>
          <a:p>
            <a:pPr marL="0" indent="0" algn="ctr">
              <a:lnSpc>
                <a:spcPct val="150000"/>
              </a:lnSpc>
              <a:buNone/>
            </a:pPr>
            <a:r>
              <a:rPr lang="vi-VN" sz="4000">
                <a:solidFill>
                  <a:srgbClr val="0070C0"/>
                </a:solidFill>
                <a:cs typeface="Arial" panose="020B0604020202020204" pitchFamily="34" charset="0"/>
              </a:rPr>
              <a:t>Như chúng con đã tha những kẻ </a:t>
            </a:r>
            <a:r>
              <a:rPr lang="en-US" sz="4000">
                <a:solidFill>
                  <a:srgbClr val="0070C0"/>
                </a:solidFill>
                <a:cs typeface="Arial" panose="020B0604020202020204" pitchFamily="34" charset="0"/>
              </a:rPr>
              <a:t>phạm tội nghịch cùng </a:t>
            </a:r>
            <a:r>
              <a:rPr lang="vi-VN" sz="4000">
                <a:solidFill>
                  <a:srgbClr val="0070C0"/>
                </a:solidFill>
                <a:cs typeface="Arial" panose="020B0604020202020204" pitchFamily="34" charset="0"/>
              </a:rPr>
              <a:t>chúng con;</a:t>
            </a:r>
          </a:p>
          <a:p>
            <a:pPr marL="0" indent="0" algn="ctr">
              <a:lnSpc>
                <a:spcPct val="150000"/>
              </a:lnSpc>
              <a:buNone/>
            </a:pPr>
            <a:r>
              <a:rPr lang="vi-VN" sz="4000">
                <a:solidFill>
                  <a:srgbClr val="0070C0"/>
                </a:solidFill>
                <a:cs typeface="Arial" panose="020B0604020202020204" pitchFamily="34" charset="0"/>
              </a:rPr>
              <a:t>Xin </a:t>
            </a:r>
            <a:r>
              <a:rPr lang="en-US" sz="4000">
                <a:solidFill>
                  <a:srgbClr val="0070C0"/>
                </a:solidFill>
                <a:cs typeface="Arial" panose="020B0604020202020204" pitchFamily="34" charset="0"/>
              </a:rPr>
              <a:t>chớ</a:t>
            </a:r>
            <a:r>
              <a:rPr lang="vi-VN" sz="4000">
                <a:solidFill>
                  <a:srgbClr val="0070C0"/>
                </a:solidFill>
                <a:cs typeface="Arial" panose="020B0604020202020204" pitchFamily="34" charset="0"/>
              </a:rPr>
              <a:t> để chúng con bị cám dỗ,</a:t>
            </a:r>
          </a:p>
          <a:p>
            <a:pPr marL="0" indent="0" algn="ctr">
              <a:lnSpc>
                <a:spcPct val="150000"/>
              </a:lnSpc>
              <a:buNone/>
            </a:pPr>
            <a:r>
              <a:rPr lang="vi-VN" sz="4000">
                <a:solidFill>
                  <a:srgbClr val="0070C0"/>
                </a:solidFill>
                <a:cs typeface="Arial" panose="020B0604020202020204" pitchFamily="34" charset="0"/>
              </a:rPr>
              <a:t>Nhưng cứu chúng con</a:t>
            </a:r>
            <a:r>
              <a:rPr lang="en-US" sz="4000">
                <a:solidFill>
                  <a:srgbClr val="0070C0"/>
                </a:solidFill>
                <a:cs typeface="Arial" panose="020B0604020202020204" pitchFamily="34" charset="0"/>
              </a:rPr>
              <a:t> ra</a:t>
            </a:r>
            <a:r>
              <a:rPr lang="vi-VN" sz="4000">
                <a:solidFill>
                  <a:srgbClr val="0070C0"/>
                </a:solidFill>
                <a:cs typeface="Arial" panose="020B0604020202020204" pitchFamily="34" charset="0"/>
              </a:rPr>
              <a:t> khỏi điều ác!</a:t>
            </a:r>
          </a:p>
          <a:p>
            <a:pPr marL="0" indent="0" algn="ctr">
              <a:lnSpc>
                <a:spcPct val="150000"/>
              </a:lnSpc>
              <a:buNone/>
            </a:pPr>
            <a:r>
              <a:rPr lang="en-US" sz="4000">
                <a:solidFill>
                  <a:srgbClr val="0070C0"/>
                </a:solidFill>
                <a:cs typeface="Arial" panose="020B0604020202020204" pitchFamily="34" charset="0"/>
              </a:rPr>
              <a:t>(</a:t>
            </a:r>
            <a:r>
              <a:rPr lang="vi-VN" sz="4000">
                <a:solidFill>
                  <a:srgbClr val="0070C0"/>
                </a:solidFill>
                <a:cs typeface="Arial" panose="020B0604020202020204" pitchFamily="34" charset="0"/>
              </a:rPr>
              <a:t>Vì </a:t>
            </a:r>
            <a:r>
              <a:rPr lang="en-US" sz="4000">
                <a:solidFill>
                  <a:srgbClr val="0070C0"/>
                </a:solidFill>
                <a:cs typeface="Arial" panose="020B0604020202020204" pitchFamily="34" charset="0"/>
              </a:rPr>
              <a:t>nước quyền</a:t>
            </a:r>
            <a:r>
              <a:rPr lang="vi-VN" sz="4000">
                <a:solidFill>
                  <a:srgbClr val="0070C0"/>
                </a:solidFill>
                <a:cs typeface="Arial" panose="020B0604020202020204" pitchFamily="34" charset="0"/>
              </a:rPr>
              <a:t> </a:t>
            </a:r>
            <a:r>
              <a:rPr lang="en-US" sz="4000">
                <a:solidFill>
                  <a:srgbClr val="0070C0"/>
                </a:solidFill>
                <a:cs typeface="Arial" panose="020B0604020202020204" pitchFamily="34" charset="0"/>
              </a:rPr>
              <a:t>vinh hiển </a:t>
            </a:r>
            <a:r>
              <a:rPr lang="vi-VN" sz="4000">
                <a:solidFill>
                  <a:srgbClr val="0070C0"/>
                </a:solidFill>
                <a:cs typeface="Arial" panose="020B0604020202020204" pitchFamily="34" charset="0"/>
              </a:rPr>
              <a:t>đều thuộc về Ch</a:t>
            </a:r>
            <a:r>
              <a:rPr lang="en-US" sz="4000">
                <a:solidFill>
                  <a:srgbClr val="0070C0"/>
                </a:solidFill>
                <a:cs typeface="Arial" panose="020B0604020202020204" pitchFamily="34" charset="0"/>
              </a:rPr>
              <a:t>a đời đời, vô cùng ,A men)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78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gia A men.</a:t>
            </a:r>
          </a:p>
        </p:txBody>
      </p:sp>
    </p:spTree>
    <p:extLst>
      <p:ext uri="{BB962C8B-B14F-4D97-AF65-F5344CB8AC3E}">
        <p14:creationId xmlns:p14="http://schemas.microsoft.com/office/powerpoint/2010/main" val="68623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4F2D-5E4E-140A-5E26-78F58B6FD205}"/>
              </a:ext>
            </a:extLst>
          </p:cNvPr>
          <p:cNvSpPr>
            <a:spLocks noGrp="1"/>
          </p:cNvSpPr>
          <p:nvPr>
            <p:ph type="title"/>
          </p:nvPr>
        </p:nvSpPr>
        <p:spPr/>
        <p:txBody>
          <a:bodyPr/>
          <a:lstStyle/>
          <a:p>
            <a:pPr algn="ctr"/>
            <a:r>
              <a:rPr lang="en-US" dirty="0" err="1">
                <a:solidFill>
                  <a:srgbClr val="FF0000"/>
                </a:solidFill>
              </a:rPr>
              <a:t>Sáng-Thế-Ký</a:t>
            </a:r>
            <a:r>
              <a:rPr lang="en-US" dirty="0">
                <a:solidFill>
                  <a:srgbClr val="FF0000"/>
                </a:solidFill>
              </a:rPr>
              <a:t>(33,34)</a:t>
            </a:r>
            <a:br>
              <a:rPr lang="en-US" dirty="0">
                <a:solidFill>
                  <a:srgbClr val="FF0000"/>
                </a:solidFill>
              </a:rPr>
            </a:br>
            <a:r>
              <a:rPr lang="en-US" dirty="0">
                <a:solidFill>
                  <a:srgbClr val="FF0000"/>
                </a:solidFill>
              </a:rPr>
              <a:t>Ma-</a:t>
            </a:r>
            <a:r>
              <a:rPr lang="en-US" dirty="0" err="1">
                <a:solidFill>
                  <a:srgbClr val="FF0000"/>
                </a:solidFill>
              </a:rPr>
              <a:t>Thi</a:t>
            </a:r>
            <a:r>
              <a:rPr lang="en-US" dirty="0">
                <a:solidFill>
                  <a:srgbClr val="FF0000"/>
                </a:solidFill>
              </a:rPr>
              <a:t>-ơ(6:1-18)</a:t>
            </a:r>
          </a:p>
        </p:txBody>
      </p:sp>
    </p:spTree>
    <p:extLst>
      <p:ext uri="{BB962C8B-B14F-4D97-AF65-F5344CB8AC3E}">
        <p14:creationId xmlns:p14="http://schemas.microsoft.com/office/powerpoint/2010/main" val="2206267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lstStyle/>
          <a:p>
            <a:pPr algn="ctr"/>
            <a:r>
              <a:rPr lang="en-US" dirty="0" err="1">
                <a:solidFill>
                  <a:srgbClr val="FF0000"/>
                </a:solidFill>
              </a:rPr>
              <a:t>Sáng-Thế</a:t>
            </a:r>
            <a:r>
              <a:rPr lang="en-US" dirty="0">
                <a:solidFill>
                  <a:srgbClr val="FF0000"/>
                </a:solidFill>
              </a:rPr>
              <a:t> </a:t>
            </a:r>
            <a:r>
              <a:rPr lang="en-US" dirty="0" err="1">
                <a:solidFill>
                  <a:srgbClr val="FF0000"/>
                </a:solidFill>
              </a:rPr>
              <a:t>Ký</a:t>
            </a:r>
            <a:r>
              <a:rPr lang="en-US" dirty="0">
                <a:solidFill>
                  <a:srgbClr val="FF0000"/>
                </a:solidFill>
              </a:rPr>
              <a:t> 33</a:t>
            </a:r>
          </a:p>
        </p:txBody>
      </p:sp>
    </p:spTree>
    <p:extLst>
      <p:ext uri="{BB962C8B-B14F-4D97-AF65-F5344CB8AC3E}">
        <p14:creationId xmlns:p14="http://schemas.microsoft.com/office/powerpoint/2010/main" val="266024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0" y="117693"/>
            <a:ext cx="11903978" cy="6740307"/>
          </a:xfrm>
          <a:prstGeom prst="rect">
            <a:avLst/>
          </a:prstGeom>
          <a:noFill/>
        </p:spPr>
        <p:txBody>
          <a:bodyPr wrap="square">
            <a:spAutoFit/>
          </a:bodyPr>
          <a:lstStyle/>
          <a:p>
            <a:r>
              <a:rPr lang="vi-VN" sz="4800" dirty="0">
                <a:solidFill>
                  <a:srgbClr val="FF0000"/>
                </a:solidFill>
              </a:rPr>
              <a:t>1</a:t>
            </a:r>
            <a:r>
              <a:rPr lang="vi-VN" sz="4800" dirty="0"/>
              <a:t>Gia-cốp ngước mắt nhìn, và kìa, Ê-sau đang dẫn bốn trăm người tiến đến. Gia-cốp liền chia các con cho Lê-a, Ra-chên, và hai nữ tì. </a:t>
            </a:r>
            <a:r>
              <a:rPr lang="vi-VN" sz="4800" dirty="0">
                <a:solidFill>
                  <a:srgbClr val="FF0000"/>
                </a:solidFill>
              </a:rPr>
              <a:t>2</a:t>
            </a:r>
            <a:r>
              <a:rPr lang="vi-VN" sz="4800" dirty="0"/>
              <a:t>Ông xếp cho hai nữ tì và các con của họ đi trước, rồi đến Lê-a và các con bà, và sau cùng là Ra-chên và Giô-sép. </a:t>
            </a:r>
            <a:r>
              <a:rPr lang="vi-VN" sz="4800" dirty="0">
                <a:solidFill>
                  <a:srgbClr val="FF0000"/>
                </a:solidFill>
              </a:rPr>
              <a:t>3</a:t>
            </a:r>
            <a:r>
              <a:rPr lang="vi-VN" sz="4800" dirty="0"/>
              <a:t>Còn ông thì vượt lên trước họ, sấp mặt xuống đất bảy lần, cho tới khi đến gần anh mình.</a:t>
            </a:r>
            <a:endParaRPr lang="en-US" sz="4800" dirty="0"/>
          </a:p>
        </p:txBody>
      </p:sp>
    </p:spTree>
    <p:extLst>
      <p:ext uri="{BB962C8B-B14F-4D97-AF65-F5344CB8AC3E}">
        <p14:creationId xmlns:p14="http://schemas.microsoft.com/office/powerpoint/2010/main" val="2250175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dirty="0">
                <a:ln>
                  <a:noFill/>
                </a:ln>
                <a:effectLst/>
                <a:uLnTx/>
                <a:uFillTx/>
                <a:latin typeface="Calibri" panose="020F0502020204030204"/>
                <a:ea typeface="+mn-ea"/>
                <a:cs typeface="+mn-cs"/>
              </a:rPr>
              <a:t>Nhưng Ê-sau chạy đến đón, ôm chầm Gia-cốp, bá lấy cổ mà hôn, rồi cả hai cùng khóc.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dirty="0">
                <a:ln>
                  <a:noFill/>
                </a:ln>
                <a:effectLst/>
                <a:uLnTx/>
                <a:uFillTx/>
                <a:latin typeface="Calibri" panose="020F0502020204030204"/>
                <a:ea typeface="+mn-ea"/>
                <a:cs typeface="+mn-cs"/>
              </a:rPr>
              <a:t>Khi ngẩng lên thấy đám phụ nữ và trẻ con, Ê-sau hỏi: “Những người đi với em là ai vậy?” Gia-cốp trả lời: “Đó là những đứa con mà Đức Chúa Trời đã đoái ban cho đầy tớ anh.”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dirty="0">
                <a:ln>
                  <a:noFill/>
                </a:ln>
                <a:effectLst/>
                <a:uLnTx/>
                <a:uFillTx/>
                <a:latin typeface="Calibri" panose="020F0502020204030204"/>
                <a:ea typeface="+mn-ea"/>
                <a:cs typeface="+mn-cs"/>
              </a:rPr>
              <a:t>Hai nữ tì cùng con cái họ đến gần Ê-sau và sấp mặt xuống đất.</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4391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dirty="0">
                <a:ln>
                  <a:noFill/>
                </a:ln>
                <a:effectLst/>
                <a:uLnTx/>
                <a:uFillTx/>
                <a:latin typeface="Calibri" panose="020F0502020204030204"/>
                <a:ea typeface="+mn-ea"/>
                <a:cs typeface="+mn-cs"/>
              </a:rPr>
              <a:t>Rồi Lê-a và các con cái bà đến gần, sấp mặt xuống, và sau cùng, Ra-chên và Giô-sép cũng đến gần, và sấp mặt xuống.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dirty="0">
                <a:ln>
                  <a:noFill/>
                </a:ln>
                <a:effectLst/>
                <a:uLnTx/>
                <a:uFillTx/>
                <a:latin typeface="Calibri" panose="020F0502020204030204"/>
                <a:ea typeface="+mn-ea"/>
                <a:cs typeface="+mn-cs"/>
              </a:rPr>
              <a:t>Ê-sau hỏi: “Em định làm gì với các bầy súc vật mà anh vừa gặp đó?” Gia-cốp đáp: “Ấy là để được anh đoái thương.”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9</a:t>
            </a:r>
            <a:r>
              <a:rPr kumimoji="0" lang="vi-VN" sz="4800" b="0" i="0" u="none" strike="noStrike" kern="1200" cap="none" spc="0" normalizeH="0" baseline="0" noProof="0" dirty="0">
                <a:ln>
                  <a:noFill/>
                </a:ln>
                <a:effectLst/>
                <a:uLnTx/>
                <a:uFillTx/>
                <a:latin typeface="Calibri" panose="020F0502020204030204"/>
                <a:ea typeface="+mn-ea"/>
                <a:cs typeface="+mn-cs"/>
              </a:rPr>
              <a:t>Ê-sau nói: “Nầy em, anh có nhiều rồi, cái gì của em thì em cứ giữ.”</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835287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dirty="0">
                <a:ln>
                  <a:noFill/>
                </a:ln>
                <a:effectLst/>
                <a:uLnTx/>
                <a:uFillTx/>
                <a:latin typeface="Calibri" panose="020F0502020204030204"/>
                <a:ea typeface="+mn-ea"/>
                <a:cs typeface="+mn-cs"/>
              </a:rPr>
              <a:t>Gia-cốp nài nỉ: “Không, em van anh. Nếu em được ơn trước mặt anh, xin anh nhận lấy món quà biếu từ tay em. Được thấy mặt anh thật chẳng khác gì được thấy mặt Đức Chúa Trời, vì anh đã vui lòng tiếp nhận em.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dirty="0">
                <a:ln>
                  <a:noFill/>
                </a:ln>
                <a:effectLst/>
                <a:uLnTx/>
                <a:uFillTx/>
                <a:latin typeface="Calibri" panose="020F0502020204030204"/>
                <a:ea typeface="+mn-ea"/>
                <a:cs typeface="+mn-cs"/>
              </a:rPr>
              <a:t>Xin anh vui nhận món quà em biếu anh, vì Đức Chúa Trời đã thương xót em và ban cho em đầy đủ mọi sự.” Ông nài ép mãi và Ê-sau đã phải nhận.</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284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4801314"/>
          </a:xfrm>
          <a:prstGeom prst="rect">
            <a:avLst/>
          </a:prstGeom>
          <a:noFill/>
        </p:spPr>
        <p:txBody>
          <a:bodyPr wrap="square">
            <a:spAutoFit/>
          </a:bodyPr>
          <a:lstStyle/>
          <a:p>
            <a:r>
              <a:rPr lang="en-US" sz="3600"/>
              <a:t>Ngài thăng thiên ngồi bên hữu Đức Chúa Trời Toàn Năng, là Cha.</a:t>
            </a:r>
          </a:p>
          <a:p>
            <a:endParaRPr lang="en-US" sz="3600"/>
          </a:p>
          <a:p>
            <a:r>
              <a:rPr lang="en-US" sz="3600"/>
              <a:t>Từ đó Ngài sẽ trở lại để xét đoán kẻ sống và kẻ chết.</a:t>
            </a:r>
          </a:p>
          <a:p>
            <a:endParaRPr lang="en-US" sz="3600"/>
          </a:p>
          <a:p>
            <a:r>
              <a:rPr lang="en-US" sz="3600"/>
              <a:t>Tôi tin Thánh Linh</a:t>
            </a:r>
          </a:p>
          <a:p>
            <a:endParaRPr lang="en-US" sz="3600"/>
          </a:p>
          <a:p>
            <a:r>
              <a:rPr lang="en-US" sz="3600"/>
              <a:t>Tôi tin Hội Thánh phổ thông, sự cảm thông của thánh đồ, sự tha tội, sự sống lại của thân thể và sự sống đời đời. A-men.</a:t>
            </a:r>
          </a:p>
          <a:p>
            <a:endParaRPr lang="en-US"/>
          </a:p>
        </p:txBody>
      </p:sp>
    </p:spTree>
    <p:extLst>
      <p:ext uri="{BB962C8B-B14F-4D97-AF65-F5344CB8AC3E}">
        <p14:creationId xmlns:p14="http://schemas.microsoft.com/office/powerpoint/2010/main" val="399597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02734" y="116852"/>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effectLst/>
                <a:uLnTx/>
                <a:uFillTx/>
                <a:latin typeface="Calibri" panose="020F0502020204030204"/>
                <a:ea typeface="+mn-ea"/>
                <a:cs typeface="+mn-cs"/>
              </a:rPr>
              <a: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dirty="0">
                <a:ln>
                  <a:noFill/>
                </a:ln>
                <a:effectLst/>
                <a:uLnTx/>
                <a:uFillTx/>
                <a:latin typeface="Calibri" panose="020F0502020204030204"/>
                <a:ea typeface="+mn-ea"/>
                <a:cs typeface="+mn-cs"/>
              </a:rPr>
              <a:t>Ê-sau nói: “Nào, chúng ta hãy lên đường! Anh sẽ đi trước em.”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dirty="0">
                <a:ln>
                  <a:noFill/>
                </a:ln>
                <a:effectLst/>
                <a:uLnTx/>
                <a:uFillTx/>
                <a:latin typeface="Calibri" panose="020F0502020204030204"/>
                <a:ea typeface="+mn-ea"/>
                <a:cs typeface="+mn-cs"/>
              </a:rPr>
              <a:t>Gia-cốp đáp: “Như chúa biết đó, mấy đứa trẻ còn yếu lắm, mà em thì lại phải chăm sóc đàn chiên và bò cái đang còn cho con bú. Nếu ép chúng đi nhanh, dù chỉ một ngày thôi, thì cả bầy sẽ chết hết.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110307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88022" y="259465"/>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dirty="0">
                <a:ln>
                  <a:noFill/>
                </a:ln>
                <a:effectLst/>
                <a:uLnTx/>
                <a:uFillTx/>
                <a:latin typeface="Calibri" panose="020F0502020204030204"/>
                <a:ea typeface="+mn-ea"/>
                <a:cs typeface="+mn-cs"/>
              </a:rPr>
              <a:t>Xin chúa cứ đi trước đầy tớ chúa, còn em sẽ đi chậm chậm, theo chân của đám trẻ con và bầy súc vật cho đến khi gặp chúa tại Sê-i-rơ.”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dirty="0">
                <a:ln>
                  <a:noFill/>
                </a:ln>
                <a:effectLst/>
                <a:uLnTx/>
                <a:uFillTx/>
                <a:latin typeface="Calibri" panose="020F0502020204030204"/>
                <a:ea typeface="+mn-ea"/>
                <a:cs typeface="+mn-cs"/>
              </a:rPr>
              <a:t>Ê-sau nói: “Vậy anh để lại cho em một vài tùy tùng của anh nhé.” Gia-cốp trả lời: “Nhưng để làm gì? Em chỉ mong được ơn trước mặt chúa của em thôi!”</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76286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dirty="0">
                <a:ln>
                  <a:noFill/>
                </a:ln>
                <a:effectLst/>
                <a:uLnTx/>
                <a:uFillTx/>
                <a:latin typeface="Calibri" panose="020F0502020204030204"/>
                <a:ea typeface="+mn-ea"/>
                <a:cs typeface="+mn-cs"/>
              </a:rPr>
              <a:t>Ngay hôm ấy, Ê-sau trở về Sê-i-rơ.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dirty="0">
                <a:ln>
                  <a:noFill/>
                </a:ln>
                <a:effectLst/>
                <a:uLnTx/>
                <a:uFillTx/>
                <a:latin typeface="Calibri" panose="020F0502020204030204"/>
                <a:ea typeface="+mn-ea"/>
                <a:cs typeface="+mn-cs"/>
              </a:rPr>
              <a:t>Nhưng Gia-cốp đi đến Su-cốt, cất cho mình một cái nhà và mấy túp lều cho súc vật. Vì vậy, ông đặt tên chỗ đó là Su-cốt</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858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dirty="0">
                <a:ln>
                  <a:noFill/>
                </a:ln>
                <a:effectLst/>
                <a:uLnTx/>
                <a:uFillTx/>
                <a:latin typeface="Calibri" panose="020F0502020204030204"/>
                <a:ea typeface="+mn-ea"/>
                <a:cs typeface="+mn-cs"/>
              </a:rPr>
              <a:t>Sau khi từ Pha-đan A-ram về, Gia-cốp đến thành Si-chem, thuộc xứ Ca-na-an, bình an vô sự. Ông đóng trại đối diện với thành,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19</a:t>
            </a:r>
            <a:r>
              <a:rPr kumimoji="0" lang="vi-VN" sz="4800" b="0" i="0" u="none" strike="noStrike" kern="1200" cap="none" spc="0" normalizeH="0" baseline="0" noProof="0" dirty="0">
                <a:ln>
                  <a:noFill/>
                </a:ln>
                <a:effectLst/>
                <a:uLnTx/>
                <a:uFillTx/>
                <a:latin typeface="Calibri" panose="020F0502020204030204"/>
                <a:ea typeface="+mn-ea"/>
                <a:cs typeface="+mn-cs"/>
              </a:rPr>
              <a:t>và mua lại của con cháu Hê-mô, cha Si-chem, miếng đất mà ông đang đóng trại, với giá một trăm miếng bạc.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dirty="0">
                <a:ln>
                  <a:noFill/>
                </a:ln>
                <a:effectLst/>
                <a:uLnTx/>
                <a:uFillTx/>
                <a:latin typeface="Calibri" panose="020F0502020204030204"/>
                <a:ea typeface="+mn-ea"/>
                <a:cs typeface="+mn-cs"/>
              </a:rPr>
              <a:t>Tại đây, Gia-cốp lập một bàn thờ và đặt tên là Ên Ên-lô-hê Y-sơ-ra-ên.</a:t>
            </a:r>
          </a:p>
        </p:txBody>
      </p:sp>
    </p:spTree>
    <p:extLst>
      <p:ext uri="{BB962C8B-B14F-4D97-AF65-F5344CB8AC3E}">
        <p14:creationId xmlns:p14="http://schemas.microsoft.com/office/powerpoint/2010/main" val="3110109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lstStyle/>
          <a:p>
            <a:pPr algn="ctr"/>
            <a:r>
              <a:rPr lang="en-US" dirty="0" err="1">
                <a:solidFill>
                  <a:srgbClr val="FF0000"/>
                </a:solidFill>
              </a:rPr>
              <a:t>Sáng-Thế</a:t>
            </a:r>
            <a:r>
              <a:rPr lang="en-US" dirty="0">
                <a:solidFill>
                  <a:srgbClr val="FF0000"/>
                </a:solidFill>
              </a:rPr>
              <a:t> </a:t>
            </a:r>
            <a:r>
              <a:rPr lang="en-US" dirty="0" err="1">
                <a:solidFill>
                  <a:srgbClr val="FF0000"/>
                </a:solidFill>
              </a:rPr>
              <a:t>Ký</a:t>
            </a:r>
            <a:r>
              <a:rPr lang="en-US" dirty="0">
                <a:solidFill>
                  <a:srgbClr val="FF0000"/>
                </a:solidFill>
              </a:rPr>
              <a:t> 34</a:t>
            </a:r>
          </a:p>
        </p:txBody>
      </p:sp>
    </p:spTree>
    <p:extLst>
      <p:ext uri="{BB962C8B-B14F-4D97-AF65-F5344CB8AC3E}">
        <p14:creationId xmlns:p14="http://schemas.microsoft.com/office/powerpoint/2010/main" val="2474446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vi-VN" sz="4800" b="0" i="0" u="none" strike="noStrike" kern="1200" cap="none" spc="0" normalizeH="0" baseline="0" noProof="0" dirty="0">
                <a:ln>
                  <a:noFill/>
                </a:ln>
                <a:effectLst/>
                <a:uLnTx/>
                <a:uFillTx/>
                <a:latin typeface="Calibri" panose="020F0502020204030204"/>
                <a:ea typeface="+mn-ea"/>
                <a:cs typeface="+mn-cs"/>
              </a:rPr>
              <a:t>Một hôm, Đi-na, người con gái mà Lê-a sinh cho Gia-cốp, đi ra làm quen với các cô gái trong vùng.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dirty="0">
                <a:ln>
                  <a:noFill/>
                </a:ln>
                <a:effectLst/>
                <a:uLnTx/>
                <a:uFillTx/>
                <a:latin typeface="Calibri" panose="020F0502020204030204"/>
                <a:ea typeface="+mn-ea"/>
                <a:cs typeface="+mn-cs"/>
              </a:rPr>
              <a:t>Si-chem, con trai của thủ lĩnh Hê-mô, người Hê-vít, trông thấy cô thì bắt đi rồi cưỡng ép cô nằm với mình.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a:t>
            </a:r>
            <a:r>
              <a:rPr kumimoji="0" lang="vi-VN" sz="4800" b="0" i="0" u="none" strike="noStrike" kern="1200" cap="none" spc="0" normalizeH="0" baseline="0" noProof="0" dirty="0">
                <a:ln>
                  <a:noFill/>
                </a:ln>
                <a:effectLst/>
                <a:uLnTx/>
                <a:uFillTx/>
                <a:latin typeface="Calibri" panose="020F0502020204030204"/>
                <a:ea typeface="+mn-ea"/>
                <a:cs typeface="+mn-cs"/>
              </a:rPr>
              <a:t>Tâm hồn Si-chem vương vấn Đi-na, con gái Gia-cốp. Chàng yêu thương cô gái và dùng lời ngọt dịu vỗ về cô.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dirty="0">
                <a:ln>
                  <a:noFill/>
                </a:ln>
                <a:effectLst/>
                <a:uLnTx/>
                <a:uFillTx/>
                <a:latin typeface="Calibri" panose="020F0502020204030204"/>
                <a:ea typeface="+mn-ea"/>
                <a:cs typeface="+mn-cs"/>
              </a:rPr>
              <a:t>Si-chem thưa với Hê-mô, cha mình, rằng: “Xin cha cưới cô gái nầy cho con.”</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5700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dirty="0">
                <a:ln>
                  <a:noFill/>
                </a:ln>
                <a:effectLst/>
                <a:uLnTx/>
                <a:uFillTx/>
                <a:latin typeface="Calibri" panose="020F0502020204030204"/>
                <a:ea typeface="+mn-ea"/>
                <a:cs typeface="+mn-cs"/>
              </a:rPr>
              <a:t>Lúc Gia-cốp được tin Si-chem xâm phạm tiết hạnh Đi-na, con gái mình, thì các con trai ông vẫn còn ở ngoài đồng với bầy súc vật, nên ông giữ yên lặng cho đến khi họ trở về.</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95793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88022" y="117693"/>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dirty="0">
                <a:ln>
                  <a:noFill/>
                </a:ln>
                <a:effectLst/>
                <a:uLnTx/>
                <a:uFillTx/>
                <a:latin typeface="Calibri" panose="020F0502020204030204"/>
                <a:ea typeface="+mn-ea"/>
                <a:cs typeface="+mn-cs"/>
              </a:rPr>
              <a:t>Hê-mô, cha Si-chem, đến gặp Gia-cốp để thưa chuyện với ông.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dirty="0">
                <a:ln>
                  <a:noFill/>
                </a:ln>
                <a:effectLst/>
                <a:uLnTx/>
                <a:uFillTx/>
                <a:latin typeface="Calibri" panose="020F0502020204030204"/>
                <a:ea typeface="+mn-ea"/>
                <a:cs typeface="+mn-cs"/>
              </a:rPr>
              <a:t>Các con trai Gia-cốp ở ngoài đồng trở về. Vừa nghe chuyện, những người nầy đã nổi nóng và giận dữ vì Si-chem đã làm điều đồi bại trong Y-sơ-ra-ên khi nằm với con gái Gia-cốp, là điều không bao giờ được phép làm.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dirty="0">
                <a:ln>
                  <a:noFill/>
                </a:ln>
                <a:effectLst/>
                <a:uLnTx/>
                <a:uFillTx/>
                <a:latin typeface="Calibri" panose="020F0502020204030204"/>
                <a:ea typeface="+mn-ea"/>
                <a:cs typeface="+mn-cs"/>
              </a:rPr>
              <a:t>Nhưng Hê-mô nói với họ: “Tâm hồn Si-chem, con trai tôi, đã say đắm con gái các ông. Xin gả cô ấy cho con trai tôi.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956716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9</a:t>
            </a:r>
            <a:r>
              <a:rPr kumimoji="0" lang="vi-VN" sz="4800" b="0" i="0" u="none" strike="noStrike" kern="1200" cap="none" spc="0" normalizeH="0" baseline="0" noProof="0" dirty="0">
                <a:ln>
                  <a:noFill/>
                </a:ln>
                <a:effectLst/>
                <a:uLnTx/>
                <a:uFillTx/>
                <a:latin typeface="Calibri" panose="020F0502020204030204"/>
                <a:ea typeface="+mn-ea"/>
                <a:cs typeface="+mn-cs"/>
              </a:rPr>
              <a:t>Hãy kết nghĩa thông gia với chúng tôi. Các ông gả con gái cho chúng tôi và cưới các con gái chúng tôi cho các ông.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dirty="0">
                <a:ln>
                  <a:noFill/>
                </a:ln>
                <a:effectLst/>
                <a:uLnTx/>
                <a:uFillTx/>
                <a:latin typeface="Calibri" panose="020F0502020204030204"/>
                <a:ea typeface="+mn-ea"/>
                <a:cs typeface="+mn-cs"/>
              </a:rPr>
              <a:t>Các ông sẽ ở với chúng tôi, xứ nầy sẵn sàng đón tiếp các ông. Xin cứ sinh sống, buôn bán và tạo dựng sự nghiệp tại đây.”</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928233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dirty="0">
                <a:ln>
                  <a:noFill/>
                </a:ln>
                <a:effectLst/>
                <a:uLnTx/>
                <a:uFillTx/>
                <a:latin typeface="Calibri" panose="020F0502020204030204"/>
                <a:ea typeface="+mn-ea"/>
                <a:cs typeface="+mn-cs"/>
              </a:rPr>
              <a:t>Si-chem thưa với cha và các anh của cô gái: “Xin quý vị làm ơn cho tôi, bất cứ yêu cầu nào của quý vị, tôi cũng xin đáp ứng.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dirty="0">
                <a:ln>
                  <a:noFill/>
                </a:ln>
                <a:effectLst/>
                <a:uLnTx/>
                <a:uFillTx/>
                <a:latin typeface="Calibri" panose="020F0502020204030204"/>
                <a:ea typeface="+mn-ea"/>
                <a:cs typeface="+mn-cs"/>
              </a:rPr>
              <a:t>Xin cứ đòi sính lễ và quà cưới thật cao, tôi xin nộp đúng như quý vị đòi hỏi; chỉ xin quý vị gả cô gái đó cho tôi.”</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2849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MỌI SUY TÔN THUỘC VUA</a:t>
            </a:r>
          </a:p>
        </p:txBody>
      </p:sp>
    </p:spTree>
    <p:extLst>
      <p:ext uri="{BB962C8B-B14F-4D97-AF65-F5344CB8AC3E}">
        <p14:creationId xmlns:p14="http://schemas.microsoft.com/office/powerpoint/2010/main" val="558505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dirty="0">
                <a:ln>
                  <a:noFill/>
                </a:ln>
                <a:effectLst/>
                <a:uLnTx/>
                <a:uFillTx/>
                <a:latin typeface="Calibri" panose="020F0502020204030204"/>
                <a:ea typeface="+mn-ea"/>
                <a:cs typeface="+mn-cs"/>
              </a:rPr>
              <a:t>Các con trai Gia-cốp dùng mưu mà trả lời Si-chem và Hê-mô, cha chàng, vì Si-chem đã xâm phạm tiết hạnh của Đi-na, em gái họ.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dirty="0">
                <a:ln>
                  <a:noFill/>
                </a:ln>
                <a:effectLst/>
                <a:uLnTx/>
                <a:uFillTx/>
                <a:latin typeface="Calibri" panose="020F0502020204030204"/>
                <a:ea typeface="+mn-ea"/>
                <a:cs typeface="+mn-cs"/>
              </a:rPr>
              <a:t>Họ nói: “Gả em gái chúng tôi cho người chưa chịu cắt bì là một việc chúng tôi không thể làm được, vì đó sẽ là một điều sỉ nhục đối với chúng tôi.</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312812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dirty="0">
                <a:ln>
                  <a:noFill/>
                </a:ln>
                <a:effectLst/>
                <a:uLnTx/>
                <a:uFillTx/>
                <a:latin typeface="Calibri" panose="020F0502020204030204"/>
                <a:ea typeface="+mn-ea"/>
                <a:cs typeface="+mn-cs"/>
              </a:rPr>
              <a:t>Chúng tôi chỉ nhận lời các ông với điều kiện là các ông phải trở nên giống như chúng tôi, nghĩa là mọi người nam phải chịu cắt bì.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dirty="0">
                <a:ln>
                  <a:noFill/>
                </a:ln>
                <a:effectLst/>
                <a:uLnTx/>
                <a:uFillTx/>
                <a:latin typeface="Calibri" panose="020F0502020204030204"/>
                <a:ea typeface="+mn-ea"/>
                <a:cs typeface="+mn-cs"/>
              </a:rPr>
              <a:t>Được vậy, chúng tôi sẽ gả con gái chúng tôi cho các ông, và sẽ cưới con gái các ông cho chúng tôi. Chúng tôi sẽ sống chung với các ông và chúng ta sẽ trở nên một dân tộc.</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721833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 17</a:t>
            </a:r>
            <a:r>
              <a:rPr kumimoji="0" lang="vi-VN" sz="4800" b="0" i="0" u="none" strike="noStrike" kern="1200" cap="none" spc="0" normalizeH="0" baseline="0" noProof="0" dirty="0">
                <a:ln>
                  <a:noFill/>
                </a:ln>
                <a:effectLst/>
                <a:uLnTx/>
                <a:uFillTx/>
                <a:latin typeface="Calibri" panose="020F0502020204030204"/>
                <a:ea typeface="+mn-ea"/>
                <a:cs typeface="+mn-cs"/>
              </a:rPr>
              <a:t>Còn nếu các ông không nghe lời chúng tôi, và không chịu cắt bì, thì chúng tôi sẽ bắt con gái lại và dọn đi nơi khác.”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effectLst/>
                <a:uLnTx/>
                <a:uFillTx/>
                <a:latin typeface="Calibri" panose="020F0502020204030204"/>
                <a:ea typeface="+mn-ea"/>
                <a:cs typeface="+mn-cs"/>
              </a:rPr>
              <a: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dirty="0">
                <a:ln>
                  <a:noFill/>
                </a:ln>
                <a:effectLst/>
                <a:uLnTx/>
                <a:uFillTx/>
                <a:latin typeface="Calibri" panose="020F0502020204030204"/>
                <a:ea typeface="+mn-ea"/>
                <a:cs typeface="+mn-cs"/>
              </a:rPr>
              <a:t>Lời lẽ của họ làm vừa lòng Hê-mô và Si-chem, con trai ông.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19</a:t>
            </a:r>
            <a:r>
              <a:rPr kumimoji="0" lang="vi-VN" sz="4800" b="0" i="0" u="none" strike="noStrike" kern="1200" cap="none" spc="0" normalizeH="0" baseline="0" noProof="0" dirty="0">
                <a:ln>
                  <a:noFill/>
                </a:ln>
                <a:effectLst/>
                <a:uLnTx/>
                <a:uFillTx/>
                <a:latin typeface="Calibri" panose="020F0502020204030204"/>
                <a:ea typeface="+mn-ea"/>
                <a:cs typeface="+mn-cs"/>
              </a:rPr>
              <a:t>Chàng trai trẻ đó không chậm trễ thực hiện các yêu cầu vì cậu đã say mê con gái của Gia-cốp. Hơn nữa, Si-chem là người được tôn trọng nhất trong gia đình.</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398834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effectLst/>
                <a:uLnTx/>
                <a:uFillTx/>
                <a:latin typeface="Calibri" panose="020F0502020204030204"/>
                <a:ea typeface="+mn-ea"/>
                <a:cs typeface="+mn-cs"/>
              </a:rPr>
              <a: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dirty="0">
                <a:ln>
                  <a:noFill/>
                </a:ln>
                <a:effectLst/>
                <a:uLnTx/>
                <a:uFillTx/>
                <a:latin typeface="Calibri" panose="020F0502020204030204"/>
                <a:ea typeface="+mn-ea"/>
                <a:cs typeface="+mn-cs"/>
              </a:rPr>
              <a:t>Vậy, Hê-mô và Si-chem, con trai ông, đến cổng thành và nói với dân trong thành rằng: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21</a:t>
            </a:r>
            <a:r>
              <a:rPr kumimoji="0" lang="vi-VN" sz="4800" b="0" i="0" u="none" strike="noStrike" kern="1200" cap="none" spc="0" normalizeH="0" baseline="0" noProof="0" dirty="0">
                <a:ln>
                  <a:noFill/>
                </a:ln>
                <a:effectLst/>
                <a:uLnTx/>
                <a:uFillTx/>
                <a:latin typeface="Calibri" panose="020F0502020204030204"/>
                <a:ea typeface="+mn-ea"/>
                <a:cs typeface="+mn-cs"/>
              </a:rPr>
              <a:t>“Những người nầy rất thuận thảo với chúng ta. Hãy để họ ở trong xứ và buôn bán, vì đất nầy còn đủ chỗ cho họ. Chúng ta sẽ cưới con gái của họ và gả con gái chúng ta cho họ.</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024609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22</a:t>
            </a:r>
            <a:r>
              <a:rPr kumimoji="0" lang="vi-VN" sz="4800" b="0" i="0" u="none" strike="noStrike" kern="1200" cap="none" spc="0" normalizeH="0" baseline="0" noProof="0" dirty="0">
                <a:ln>
                  <a:noFill/>
                </a:ln>
                <a:effectLst/>
                <a:uLnTx/>
                <a:uFillTx/>
                <a:latin typeface="Calibri" panose="020F0502020204030204"/>
                <a:ea typeface="+mn-ea"/>
                <a:cs typeface="+mn-cs"/>
              </a:rPr>
              <a:t>Nhưng họ chỉ đồng ý sống với chúng ta để trở thành một dân tộc, với điều kiện mọi người nam trong chúng ta cũng chịu cắt bì như mọi người nam của họ.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23</a:t>
            </a:r>
            <a:r>
              <a:rPr kumimoji="0" lang="vi-VN" sz="4800" b="0" i="0" u="none" strike="noStrike" kern="1200" cap="none" spc="0" normalizeH="0" baseline="0" noProof="0" dirty="0">
                <a:ln>
                  <a:noFill/>
                </a:ln>
                <a:effectLst/>
                <a:uLnTx/>
                <a:uFillTx/>
                <a:latin typeface="Calibri" panose="020F0502020204030204"/>
                <a:ea typeface="+mn-ea"/>
                <a:cs typeface="+mn-cs"/>
              </a:rPr>
              <a:t>Các bầy súc vật, tài sản và tất cả gia súc của họ sẽ chẳng thuộc về chúng ta sao? Chỉ cần chúng ta đồng ý với họ thì họ sẽ sống chung với chúng ta.”</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74704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 24</a:t>
            </a:r>
            <a:r>
              <a:rPr kumimoji="0" lang="vi-VN" sz="4800" b="0" i="0" u="none" strike="noStrike" kern="1200" cap="none" spc="0" normalizeH="0" baseline="0" noProof="0" dirty="0">
                <a:ln>
                  <a:noFill/>
                </a:ln>
                <a:effectLst/>
                <a:uLnTx/>
                <a:uFillTx/>
                <a:latin typeface="Calibri" panose="020F0502020204030204"/>
                <a:ea typeface="+mn-ea"/>
                <a:cs typeface="+mn-cs"/>
              </a:rPr>
              <a:t>Tất cả những người ra họp ở cổng thành đều nghe theo lời Hê-mô và Si-chem, con trai ông, và mọi người nam trong thành đều chịu cắt bì.</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872628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25</a:t>
            </a:r>
            <a:r>
              <a:rPr kumimoji="0" lang="vi-VN" sz="4800" b="0" i="0" u="none" strike="noStrike" kern="1200" cap="none" spc="0" normalizeH="0" baseline="0" noProof="0" dirty="0">
                <a:ln>
                  <a:noFill/>
                </a:ln>
                <a:effectLst/>
                <a:uLnTx/>
                <a:uFillTx/>
                <a:latin typeface="Calibri" panose="020F0502020204030204"/>
                <a:ea typeface="+mn-ea"/>
                <a:cs typeface="+mn-cs"/>
              </a:rPr>
              <a:t>Đến ngày thứ ba, khi mọi người còn đang đau, hai con trai Gia-cốp là Si-mê-ôn và Lê-vi, tức là các anh của Đi-na, cầm gươm, bất thần xông vào thành giết tất cả các người nam.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26</a:t>
            </a:r>
            <a:r>
              <a:rPr kumimoji="0" lang="vi-VN" sz="4800" b="0" i="0" u="none" strike="noStrike" kern="1200" cap="none" spc="0" normalizeH="0" baseline="0" noProof="0" dirty="0">
                <a:ln>
                  <a:noFill/>
                </a:ln>
                <a:effectLst/>
                <a:uLnTx/>
                <a:uFillTx/>
                <a:latin typeface="Calibri" panose="020F0502020204030204"/>
                <a:ea typeface="+mn-ea"/>
                <a:cs typeface="+mn-cs"/>
              </a:rPr>
              <a:t>Họ dùng gươm giết Hê-mô và Si-chem, con trai ông, đem Đi-na ra khỏi nhà Si-chem, rồi đi.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42948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27</a:t>
            </a:r>
            <a:r>
              <a:rPr kumimoji="0" lang="vi-VN" sz="4800" b="0" i="0" u="none" strike="noStrike" kern="1200" cap="none" spc="0" normalizeH="0" baseline="0" noProof="0" dirty="0">
                <a:ln>
                  <a:noFill/>
                </a:ln>
                <a:effectLst/>
                <a:uLnTx/>
                <a:uFillTx/>
                <a:latin typeface="Calibri" panose="020F0502020204030204"/>
                <a:ea typeface="+mn-ea"/>
                <a:cs typeface="+mn-cs"/>
              </a:rPr>
              <a:t>Các con trai Gia-cốp đạp lên những xác chết mà cướp phá thành, vì em gái họ đã bị xâm phạm tiết hạnh.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28</a:t>
            </a:r>
            <a:r>
              <a:rPr kumimoji="0" lang="vi-VN" sz="4800" b="0" i="0" u="none" strike="noStrike" kern="1200" cap="none" spc="0" normalizeH="0" baseline="0" noProof="0" dirty="0">
                <a:ln>
                  <a:noFill/>
                </a:ln>
                <a:effectLst/>
                <a:uLnTx/>
                <a:uFillTx/>
                <a:latin typeface="Calibri" panose="020F0502020204030204"/>
                <a:ea typeface="+mn-ea"/>
                <a:cs typeface="+mn-cs"/>
              </a:rPr>
              <a:t>Họ bắt các bầy chiên, bò, lừa, và lấy hết những gì ở trong thành cũng như ngoài đồng.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29</a:t>
            </a:r>
            <a:r>
              <a:rPr kumimoji="0" lang="vi-VN" sz="4800" b="0" i="0" u="none" strike="noStrike" kern="1200" cap="none" spc="0" normalizeH="0" baseline="0" noProof="0" dirty="0">
                <a:ln>
                  <a:noFill/>
                </a:ln>
                <a:effectLst/>
                <a:uLnTx/>
                <a:uFillTx/>
                <a:latin typeface="Calibri" panose="020F0502020204030204"/>
                <a:ea typeface="+mn-ea"/>
                <a:cs typeface="+mn-cs"/>
              </a:rPr>
              <a:t>Họ cướp đoạt và đem đi tất cả tài sản, đàn bà, con trẻ và bất cứ vật gì có trong nhà.</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35206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30</a:t>
            </a:r>
            <a:r>
              <a:rPr kumimoji="0" lang="vi-VN" sz="4800" b="0" i="0" u="none" strike="noStrike" kern="1200" cap="none" spc="0" normalizeH="0" baseline="0" noProof="0" dirty="0">
                <a:ln>
                  <a:noFill/>
                </a:ln>
                <a:effectLst/>
                <a:uLnTx/>
                <a:uFillTx/>
                <a:latin typeface="Calibri" panose="020F0502020204030204"/>
                <a:ea typeface="+mn-ea"/>
                <a:cs typeface="+mn-cs"/>
              </a:rPr>
              <a:t>Gia-cốp nói với Si-mê-ôn và Lê-vi: “Các con gây rắc rối cho cha, làm cho cư dân xứ nầy, là người Ca-na-an và người Phê-rê-sít, ghê tởm cha. Cha chỉ có một ít người, nếu họ liên kết lại chống đối và tấn công cha thì cha và cả nhà mình sẽ bị tiêu diệt.”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31</a:t>
            </a:r>
            <a:r>
              <a:rPr kumimoji="0" lang="vi-VN" sz="4800" b="0" i="0" u="none" strike="noStrike" kern="1200" cap="none" spc="0" normalizeH="0" baseline="0" noProof="0" dirty="0">
                <a:ln>
                  <a:noFill/>
                </a:ln>
                <a:effectLst/>
                <a:uLnTx/>
                <a:uFillTx/>
                <a:latin typeface="Calibri" panose="020F0502020204030204"/>
                <a:ea typeface="+mn-ea"/>
                <a:cs typeface="+mn-cs"/>
              </a:rPr>
              <a:t>Nhưng họ phân trần: “Chẳng lẽ để cho chúng đối xử với em gái chúng con như một gái điếm sao?”</a:t>
            </a:r>
          </a:p>
        </p:txBody>
      </p:sp>
    </p:spTree>
    <p:extLst>
      <p:ext uri="{BB962C8B-B14F-4D97-AF65-F5344CB8AC3E}">
        <p14:creationId xmlns:p14="http://schemas.microsoft.com/office/powerpoint/2010/main" val="2496212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4F2D-5E4E-140A-5E26-78F58B6FD205}"/>
              </a:ext>
            </a:extLst>
          </p:cNvPr>
          <p:cNvSpPr>
            <a:spLocks noGrp="1"/>
          </p:cNvSpPr>
          <p:nvPr>
            <p:ph type="title"/>
          </p:nvPr>
        </p:nvSpPr>
        <p:spPr/>
        <p:txBody>
          <a:bodyPr/>
          <a:lstStyle/>
          <a:p>
            <a:pPr algn="ctr"/>
            <a:r>
              <a:rPr lang="en-US">
                <a:solidFill>
                  <a:srgbClr val="FF0000"/>
                </a:solidFill>
              </a:rPr>
              <a:t>Ma-Thi-ơ(6:1-18)</a:t>
            </a:r>
          </a:p>
        </p:txBody>
      </p:sp>
    </p:spTree>
    <p:extLst>
      <p:ext uri="{BB962C8B-B14F-4D97-AF65-F5344CB8AC3E}">
        <p14:creationId xmlns:p14="http://schemas.microsoft.com/office/powerpoint/2010/main" val="108771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Đưa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đôi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tay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thờ</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phượng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Với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tâm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linh</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đang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hướng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ngợi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7405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a:t>
            </a:r>
            <a:r>
              <a:rPr kumimoji="0" lang="vi-VN" sz="4800" b="0" i="0" u="none" strike="noStrike" kern="1200" cap="none" spc="0" normalizeH="0" baseline="0" noProof="0">
                <a:ln>
                  <a:noFill/>
                </a:ln>
                <a:effectLst/>
                <a:uLnTx/>
                <a:uFillTx/>
                <a:latin typeface="Calibri" panose="020F0502020204030204"/>
                <a:ea typeface="+mn-ea"/>
                <a:cs typeface="+mn-cs"/>
              </a:rPr>
              <a:t>“Hãy thận trọng, khi làm việc từ thiện đừng nhằm phô trương trước mặt mọi người. Nếu không, các con chẳng được phần thưởng gì từ Cha các con ở trên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5212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a:ln>
                  <a:noFill/>
                </a:ln>
                <a:effectLst/>
                <a:uLnTx/>
                <a:uFillTx/>
                <a:latin typeface="Calibri" panose="020F0502020204030204"/>
                <a:ea typeface="+mn-ea"/>
                <a:cs typeface="+mn-cs"/>
              </a:rPr>
              <a:t>Vậy, khi con làm việc từ thiện, đừng thổi kèn trước mặt mình như những kẻ đạo đức giả làm trong nhà hội và ngoài đường phố để được người ta khen ngợi. Thật, Ta bảo các con, những kẻ ấy đã nhận được phần thưởng của mình rồi.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9298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 3</a:t>
            </a:r>
            <a:r>
              <a:rPr kumimoji="0" lang="vi-VN" sz="4800" b="0" i="0" u="none" strike="noStrike" kern="1200" cap="none" spc="0" normalizeH="0" baseline="0" noProof="0">
                <a:ln>
                  <a:noFill/>
                </a:ln>
                <a:effectLst/>
                <a:uLnTx/>
                <a:uFillTx/>
                <a:latin typeface="Calibri" panose="020F0502020204030204"/>
                <a:ea typeface="+mn-ea"/>
                <a:cs typeface="+mn-cs"/>
              </a:rPr>
              <a:t>Nhưng khi con làm việc từ thiện, đừng cho tay trái biết tay phải làm gì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a:ln>
                  <a:noFill/>
                </a:ln>
                <a:effectLst/>
                <a:uLnTx/>
                <a:uFillTx/>
                <a:latin typeface="Calibri" panose="020F0502020204030204"/>
                <a:ea typeface="+mn-ea"/>
                <a:cs typeface="+mn-cs"/>
              </a:rPr>
              <a:t>để việc từ thiện của con được kín đáo; và Cha con, Đấng thấy trong nơi kín đáo, sẽ ban thưởng cho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2326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 5</a:t>
            </a:r>
            <a:r>
              <a:rPr kumimoji="0" lang="vi-VN" sz="4800" b="0" i="0" u="none" strike="noStrike" kern="1200" cap="none" spc="0" normalizeH="0" baseline="0" noProof="0">
                <a:ln>
                  <a:noFill/>
                </a:ln>
                <a:effectLst/>
                <a:uLnTx/>
                <a:uFillTx/>
                <a:latin typeface="Calibri" panose="020F0502020204030204"/>
                <a:ea typeface="+mn-ea"/>
                <a:cs typeface="+mn-cs"/>
              </a:rPr>
              <a:t>Khi các con cầu nguyện, đừng làm như những kẻ đạo đức giả; vì họ thích đứng cầu nguyện trong nhà hội và nơi góc phố để mọi người đều thấy. Thật, Ta bảo các con, những kẻ ấy đã nhận được phần thưởng của mình rồi.</a:t>
            </a:r>
          </a:p>
        </p:txBody>
      </p:sp>
    </p:spTree>
    <p:extLst>
      <p:ext uri="{BB962C8B-B14F-4D97-AF65-F5344CB8AC3E}">
        <p14:creationId xmlns:p14="http://schemas.microsoft.com/office/powerpoint/2010/main" val="1272549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a:ln>
                  <a:noFill/>
                </a:ln>
                <a:effectLst/>
                <a:uLnTx/>
                <a:uFillTx/>
                <a:latin typeface="Calibri" panose="020F0502020204030204"/>
                <a:ea typeface="+mn-ea"/>
                <a:cs typeface="+mn-cs"/>
              </a:rPr>
              <a:t>Nhưng khi con cầu nguyện, hãy vào phòng riêng, đóng cửa lại, rồi cầu nguyện với Cha của con, Đấng hiện diện trong nơi kín đáo; và Cha của con, Đấng thấy trong nơi kín đáo, sẽ ban thưởng cho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97755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a:ln>
                  <a:noFill/>
                </a:ln>
                <a:effectLst/>
                <a:uLnTx/>
                <a:uFillTx/>
                <a:latin typeface="Calibri" panose="020F0502020204030204"/>
                <a:ea typeface="+mn-ea"/>
                <a:cs typeface="+mn-cs"/>
              </a:rPr>
              <a:t>Khi các con cầu nguyện, đừng dùng những lời sáo rỗng như dân ngoại; vì họ nghĩ hễ nói nhiều thì được nhậm. 8Đừng bắt chước họ, vì Cha các con biết các con cần gì trước khi các con cầu xin Ngài.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9</a:t>
            </a:r>
            <a:r>
              <a:rPr kumimoji="0" lang="vi-VN" sz="4800" b="0" i="0" u="none" strike="noStrike" kern="1200" cap="none" spc="0" normalizeH="0" baseline="0" noProof="0">
                <a:ln>
                  <a:noFill/>
                </a:ln>
                <a:effectLst/>
                <a:uLnTx/>
                <a:uFillTx/>
                <a:latin typeface="Calibri" panose="020F0502020204030204"/>
                <a:ea typeface="+mn-ea"/>
                <a:cs typeface="+mn-cs"/>
              </a:rPr>
              <a:t>Vậy, các con hãy cầu nguyện như thế nầy:</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0035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4800" b="0" i="0" u="none" strike="noStrike" kern="1200" cap="none" spc="0" normalizeH="0" baseline="0" noProof="0">
                <a:ln>
                  <a:noFill/>
                </a:ln>
                <a:effectLst/>
                <a:uLnTx/>
                <a:uFillTx/>
                <a:latin typeface="Calibri" panose="020F0502020204030204"/>
                <a:ea typeface="+mn-ea"/>
                <a:cs typeface="+mn-cs"/>
              </a:rPr>
              <a:t>‘Lạy Cha chúng con ở trên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   Danh Cha được tôn thánh;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a:ln>
                  <a:noFill/>
                </a:ln>
                <a:effectLst/>
                <a:uLnTx/>
                <a:uFillTx/>
                <a:latin typeface="Calibri" panose="020F0502020204030204"/>
                <a:ea typeface="+mn-ea"/>
                <a:cs typeface="+mn-cs"/>
              </a:rPr>
              <a:t>Vương quốc Cha được đến,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   Ý Cha được nên, ở đất như ở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a:ln>
                  <a:noFill/>
                </a:ln>
                <a:effectLst/>
                <a:uLnTx/>
                <a:uFillTx/>
                <a:latin typeface="Calibri" panose="020F0502020204030204"/>
                <a:ea typeface="+mn-ea"/>
                <a:cs typeface="+mn-cs"/>
              </a:rPr>
              <a:t>Xin cho chúng con hôm nay thức ăn đủ ngày;</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324193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 12</a:t>
            </a:r>
            <a:r>
              <a:rPr kumimoji="0" lang="vi-VN" sz="4800" b="0" i="0" u="none" strike="noStrike" kern="1200" cap="none" spc="0" normalizeH="0" baseline="0" noProof="0">
                <a:ln>
                  <a:noFill/>
                </a:ln>
                <a:effectLst/>
                <a:uLnTx/>
                <a:uFillTx/>
                <a:latin typeface="Calibri" panose="020F0502020204030204"/>
                <a:ea typeface="+mn-ea"/>
                <a:cs typeface="+mn-cs"/>
              </a:rPr>
              <a:t>Xin tha tội cho chúng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   Như chúng con đã tha những kẻ có lỗi với chúng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a:ln>
                  <a:noFill/>
                </a:ln>
                <a:effectLst/>
                <a:uLnTx/>
                <a:uFillTx/>
                <a:latin typeface="Calibri" panose="020F0502020204030204"/>
                <a:ea typeface="+mn-ea"/>
                <a:cs typeface="+mn-cs"/>
              </a:rPr>
              <a:t>Xin đừng để chúng con bị cám dỗ,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   Nhưng cứu chúng con khỏi điều 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   [Vì vương quốc, quyền năng, vinh quang đều thuộc về Cha đời đời. A-men.]’</a:t>
            </a:r>
          </a:p>
        </p:txBody>
      </p:sp>
    </p:spTree>
    <p:extLst>
      <p:ext uri="{BB962C8B-B14F-4D97-AF65-F5344CB8AC3E}">
        <p14:creationId xmlns:p14="http://schemas.microsoft.com/office/powerpoint/2010/main" val="2689895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35139"/>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a:ln>
                  <a:noFill/>
                </a:ln>
                <a:effectLst/>
                <a:uLnTx/>
                <a:uFillTx/>
                <a:latin typeface="Calibri" panose="020F0502020204030204"/>
                <a:ea typeface="+mn-ea"/>
                <a:cs typeface="+mn-cs"/>
              </a:rPr>
              <a:t>Nếu các con tha lỗi cho người ta, thì Cha các con ở trên trời cũng sẽ tha thứ cho các con.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a:ln>
                  <a:noFill/>
                </a:ln>
                <a:effectLst/>
                <a:uLnTx/>
                <a:uFillTx/>
                <a:latin typeface="Calibri" panose="020F0502020204030204"/>
                <a:ea typeface="+mn-ea"/>
                <a:cs typeface="+mn-cs"/>
              </a:rPr>
              <a:t>Nhưng nếu các con không tha lỗi cho người ta, thì Cha các con ở trên trời cũng sẽ không tha thứ cho các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6518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a:ln>
                  <a:noFill/>
                </a:ln>
                <a:effectLst/>
                <a:uLnTx/>
                <a:uFillTx/>
                <a:latin typeface="Calibri" panose="020F0502020204030204"/>
                <a:ea typeface="+mn-ea"/>
                <a:cs typeface="+mn-cs"/>
              </a:rPr>
              <a:t>Khi các con kiêng ăn, đừng tỏ vẻ âu sầu như những kẻ đạo đức giả, vì họ làm bộ thiểu não để mọi người biết họ kiêng ăn. Thật, Ta bảo các con, những kẻ ấy đã nhận được phần thưởng của mình rồi.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1346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thần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diện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này</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Đấng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oai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153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Nhưng khi con kiêng ăn, hãy xức dầu trên đầu, và rửa mặt,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để người ta không biết con đang kiêng ăn, nhưng chỉ có Cha con, là Đấng hiện diện ở nơi kín đáo biết được mà thôi, và Cha con, Đấng thấy trong nơi kín đáo sẽ thưởng cho con.”</a:t>
            </a: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72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DÂNG LÊN GIÊ-XU</a:t>
            </a:r>
          </a:p>
        </p:txBody>
      </p:sp>
    </p:spTree>
    <p:extLst>
      <p:ext uri="{BB962C8B-B14F-4D97-AF65-F5344CB8AC3E}">
        <p14:creationId xmlns:p14="http://schemas.microsoft.com/office/powerpoint/2010/main" val="319690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Dâng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a:t>
            </a:r>
            <a:r>
              <a:rPr lang="en-US" sz="4000" dirty="0">
                <a:solidFill>
                  <a:srgbClr val="0070C0"/>
                </a:solidFill>
                <a:latin typeface="Arial" panose="020B0604020202020204" pitchFamily="34" charset="0"/>
                <a:cs typeface="Arial" panose="020B0604020202020204" pitchFamily="34" charset="0"/>
              </a:rPr>
              <a:t>-xu </a:t>
            </a:r>
            <a:r>
              <a:rPr lang="en-US" sz="4000" dirty="0" err="1">
                <a:solidFill>
                  <a:srgbClr val="0070C0"/>
                </a:solidFill>
                <a:latin typeface="Arial" panose="020B0604020202020204" pitchFamily="34" charset="0"/>
                <a:cs typeface="Arial" panose="020B0604020202020204" pitchFamily="34" charset="0"/>
              </a:rPr>
              <a:t>ngàn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tiếng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loài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đầy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năng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rực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rỡ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quang</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6796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Giê -xu,Giê -xu,</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Ngài đã đắc thắng cõi chết và thế gian.</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Giê -xu,Giê -xu,</a:t>
            </a:r>
          </a:p>
          <a:p>
            <a:pPr marL="0" indent="0" algn="ctr">
              <a:lnSpc>
                <a:spcPct val="150000"/>
              </a:lnSpc>
              <a:buNone/>
            </a:pPr>
            <a:r>
              <a:rPr lang="vi-VN" sz="4000" dirty="0">
                <a:solidFill>
                  <a:srgbClr val="0070C0"/>
                </a:solidFill>
                <a:latin typeface="Arial" panose="020B0604020202020204" pitchFamily="34" charset="0"/>
                <a:cs typeface="Arial" panose="020B0604020202020204" pitchFamily="34" charset="0"/>
              </a:rPr>
              <a:t>quyền thế bóng tối phải khuất phục trước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77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2893</Words>
  <Application>Microsoft Office PowerPoint</Application>
  <PresentationFormat>Widescreen</PresentationFormat>
  <Paragraphs>157</Paragraphs>
  <Slides>60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Sáng-Thế-Ký(33,34) Ma-Thi-ơ(6:1-18)</vt:lpstr>
      <vt:lpstr>Sáng-Thế Ký 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Sáng-Thế Ký 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Ma-Thi-ơ(6:1-18)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123</cp:revision>
  <dcterms:created xsi:type="dcterms:W3CDTF">2022-02-21T03:27:55Z</dcterms:created>
  <dcterms:modified xsi:type="dcterms:W3CDTF">2024-01-13T08:39:32Z</dcterms:modified>
</cp:coreProperties>
</file>