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0" r:id="rId3"/>
    <p:sldId id="343" r:id="rId4"/>
    <p:sldId id="571" r:id="rId5"/>
    <p:sldId id="258" r:id="rId6"/>
    <p:sldId id="257" r:id="rId7"/>
    <p:sldId id="259" r:id="rId8"/>
    <p:sldId id="307" r:id="rId9"/>
    <p:sldId id="308" r:id="rId10"/>
    <p:sldId id="309" r:id="rId11"/>
    <p:sldId id="572" r:id="rId12"/>
    <p:sldId id="573" r:id="rId13"/>
    <p:sldId id="574" r:id="rId14"/>
    <p:sldId id="575" r:id="rId15"/>
    <p:sldId id="576" r:id="rId16"/>
    <p:sldId id="577" r:id="rId17"/>
    <p:sldId id="578" r:id="rId18"/>
    <p:sldId id="579" r:id="rId19"/>
    <p:sldId id="580" r:id="rId20"/>
    <p:sldId id="581" r:id="rId21"/>
    <p:sldId id="260" r:id="rId22"/>
    <p:sldId id="261" r:id="rId23"/>
    <p:sldId id="363" r:id="rId24"/>
    <p:sldId id="364" r:id="rId25"/>
    <p:sldId id="277" r:id="rId26"/>
    <p:sldId id="278" r:id="rId27"/>
    <p:sldId id="279" r:id="rId28"/>
    <p:sldId id="559" r:id="rId29"/>
    <p:sldId id="560" r:id="rId30"/>
    <p:sldId id="561" r:id="rId31"/>
    <p:sldId id="562" r:id="rId32"/>
    <p:sldId id="563" r:id="rId33"/>
    <p:sldId id="564" r:id="rId34"/>
    <p:sldId id="5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84" autoAdjust="0"/>
    <p:restoredTop sz="96283" autoAdjust="0"/>
  </p:normalViewPr>
  <p:slideViewPr>
    <p:cSldViewPr snapToGrid="0">
      <p:cViewPr varScale="1">
        <p:scale>
          <a:sx n="111" d="100"/>
          <a:sy n="111" d="100"/>
        </p:scale>
        <p:origin x="138" y="12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E3741-4A97-4EEA-8791-DCACCEB99A5D}" type="slidenum">
              <a:rPr lang="en-US" smtClean="0"/>
              <a:t>1</a:t>
            </a:fld>
            <a:endParaRPr lang="en-US"/>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(NGÀY 21-01-2024)</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a:t>
            </a:r>
            <a:r>
              <a:rPr lang="vi-VN" sz="4000">
                <a:solidFill>
                  <a:srgbClr val="0070C0"/>
                </a:solidFill>
                <a:latin typeface="Arial" panose="020B0604020202020204" pitchFamily="34" charset="0"/>
                <a:cs typeface="Arial" panose="020B0604020202020204" pitchFamily="34" charset="0"/>
              </a:rPr>
              <a:t>vinh hiển lắm thay ai bằng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Ngợi khen ca vang danh Chúa</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lòng con trong sạch thánh khiết m</a:t>
            </a:r>
            <a:r>
              <a:rPr lang="en-US" sz="4000">
                <a:solidFill>
                  <a:srgbClr val="0070C0"/>
                </a:solidFill>
                <a:latin typeface="Arial" panose="020B0604020202020204" pitchFamily="34" charset="0"/>
                <a:cs typeface="Arial" panose="020B0604020202020204" pitchFamily="34" charset="0"/>
              </a:rPr>
              <a:t>ọi</a:t>
            </a:r>
            <a:r>
              <a:rPr lang="vi-VN" sz="4000">
                <a:solidFill>
                  <a:srgbClr val="0070C0"/>
                </a:solidFill>
                <a:latin typeface="Arial" panose="020B0604020202020204" pitchFamily="34" charset="0"/>
                <a:cs typeface="Arial" panose="020B0604020202020204" pitchFamily="34" charset="0"/>
              </a:rPr>
              <a:t> bề</a:t>
            </a:r>
            <a:r>
              <a:rPr lang="en-US" sz="4000">
                <a:solidFill>
                  <a:srgbClr val="0070C0"/>
                </a:solidFill>
                <a:latin typeface="Arial" panose="020B0604020202020204" pitchFamily="34" charset="0"/>
                <a:cs typeface="Arial" panose="020B0604020202020204" pitchFamily="34" charset="0"/>
              </a:rPr>
              <a:t>,</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Dùng lời hát chúc xướng con tạ ơn Ngài</a:t>
            </a:r>
          </a:p>
        </p:txBody>
      </p:sp>
    </p:spTree>
    <p:extLst>
      <p:ext uri="{BB962C8B-B14F-4D97-AF65-F5344CB8AC3E}">
        <p14:creationId xmlns:p14="http://schemas.microsoft.com/office/powerpoint/2010/main" val="414685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VUA TRÊN MUÔN VUA</a:t>
            </a:r>
          </a:p>
        </p:txBody>
      </p:sp>
    </p:spTree>
    <p:extLst>
      <p:ext uri="{BB962C8B-B14F-4D97-AF65-F5344CB8AC3E}">
        <p14:creationId xmlns:p14="http://schemas.microsoft.com/office/powerpoint/2010/main" val="220396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(x2)</a:t>
            </a:r>
          </a:p>
        </p:txBody>
      </p:sp>
    </p:spTree>
    <p:extLst>
      <p:ext uri="{BB962C8B-B14F-4D97-AF65-F5344CB8AC3E}">
        <p14:creationId xmlns:p14="http://schemas.microsoft.com/office/powerpoint/2010/main" val="129781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Nguyện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sự</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sống</a:t>
            </a:r>
            <a:r>
              <a:rPr lang="en-US" sz="4000" dirty="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Dâng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như</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mùi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hương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thơm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Hỡi</a:t>
            </a:r>
            <a:r>
              <a:rPr lang="en-US" sz="4000" dirty="0">
                <a:solidFill>
                  <a:srgbClr val="0070C0"/>
                </a:solidFill>
                <a:latin typeface="Arial" panose="020B0604020202020204" pitchFamily="34" charset="0"/>
                <a:cs typeface="Arial" panose="020B0604020202020204" pitchFamily="34" charset="0"/>
              </a:rPr>
              <a:t> Cha!</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la </a:t>
            </a:r>
            <a:r>
              <a:rPr lang="en-US" sz="4000" dirty="0" err="1">
                <a:solidFill>
                  <a:srgbClr val="0070C0"/>
                </a:solidFill>
                <a:latin typeface="Arial" panose="020B0604020202020204" pitchFamily="34" charset="0"/>
                <a:cs typeface="Arial" panose="020B0604020202020204" pitchFamily="34" charset="0"/>
              </a:rPr>
              <a:t>lá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lá</a:t>
            </a:r>
            <a:r>
              <a:rPr lang="en-US" sz="4000" dirty="0">
                <a:solidFill>
                  <a:srgbClr val="0070C0"/>
                </a:solidFill>
                <a:latin typeface="Arial" panose="020B0604020202020204" pitchFamily="34" charset="0"/>
                <a:cs typeface="Arial" panose="020B0604020202020204" pitchFamily="34" charset="0"/>
              </a:rPr>
              <a:t>, la </a:t>
            </a: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la </a:t>
            </a:r>
            <a:r>
              <a:rPr lang="en-US" sz="4000" dirty="0" err="1">
                <a:solidFill>
                  <a:srgbClr val="0070C0"/>
                </a:solidFill>
                <a:latin typeface="Arial" panose="020B0604020202020204" pitchFamily="34" charset="0"/>
                <a:cs typeface="Arial" panose="020B0604020202020204" pitchFamily="34" charset="0"/>
              </a:rPr>
              <a:t>lá</a:t>
            </a:r>
            <a:r>
              <a:rPr lang="en-US" sz="4000" dirty="0">
                <a:solidFill>
                  <a:srgbClr val="0070C0"/>
                </a:solidFill>
                <a:latin typeface="Arial" panose="020B0604020202020204" pitchFamily="34" charset="0"/>
                <a:cs typeface="Arial" panose="020B0604020202020204" pitchFamily="34" charset="0"/>
              </a:rPr>
              <a:t> la, la </a:t>
            </a: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la, la </a:t>
            </a:r>
            <a:r>
              <a:rPr lang="en-US" sz="4000" dirty="0" err="1">
                <a:solidFill>
                  <a:srgbClr val="0070C0"/>
                </a:solidFill>
                <a:latin typeface="Arial" panose="020B0604020202020204" pitchFamily="34" charset="0"/>
                <a:cs typeface="Arial" panose="020B0604020202020204" pitchFamily="34" charset="0"/>
              </a:rPr>
              <a:t>la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lá</a:t>
            </a:r>
            <a:r>
              <a:rPr lang="en-US" sz="4000" dirty="0">
                <a:solidFill>
                  <a:srgbClr val="0070C0"/>
                </a:solidFill>
                <a:latin typeface="Arial" panose="020B0604020202020204" pitchFamily="34" charset="0"/>
                <a:cs typeface="Arial" panose="020B0604020202020204" pitchFamily="34" charset="0"/>
              </a:rPr>
              <a:t> la </a:t>
            </a:r>
            <a:r>
              <a:rPr lang="en-US" sz="4000" dirty="0" err="1">
                <a:solidFill>
                  <a:srgbClr val="0070C0"/>
                </a:solidFill>
                <a:latin typeface="Arial" panose="020B0604020202020204" pitchFamily="34" charset="0"/>
                <a:cs typeface="Arial" panose="020B0604020202020204" pitchFamily="34" charset="0"/>
              </a:rPr>
              <a:t>là</a:t>
            </a:r>
            <a:r>
              <a:rPr lang="en-US" sz="4000">
                <a:solidFill>
                  <a:srgbClr val="0070C0"/>
                </a:solidFill>
                <a:latin typeface="Arial" panose="020B0604020202020204" pitchFamily="34" charset="0"/>
                <a:cs typeface="Arial" panose="020B0604020202020204" pitchFamily="34" charset="0"/>
              </a:rPr>
              <a:t> la (x2)</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85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CHẠM LÒNG CON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11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Chạm lòng con, Chúa ơi ngay giờ này!</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Chạm lòng con để con không xa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Chạm lòng con, Chúa ơi ngay giờ này!</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Chạm lòng con để con say mê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38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Vực con vươn lên khỏi chốn tối tăm tuyệt vọng.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Vực con vươn lên khỏi nghi sợ và sầu não.</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Thì con sẽ hát chúc tán ngợi khen danh Chúa.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Thần Linh đến chạm vào lòng con Chúa ơi.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07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LỜI KHẨN NGUYỆN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21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Cha ơi, xin hãy lắng nghe.</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Nhậm lời, vì con khốn cùng.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Bảo vệ hồn linh con.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Đời con hiến dâng Ngài đây.</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51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yêu nghe tiếng.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Vì nhiều lần con khóc thầm.</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Và dòng lệ tuôn rơi ngập trong đôi mắt nguyện cầu.</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73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Giúp con theo Ngài và cho con gần bên Chúa.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Khiến tâm linh con được trắng trong luôn.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Hết tâm linh này thờ tôn chiêm ngưỡng Đấng Cha yêu thương, Vua Chủ Tể oai quyền.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54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hát ca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hát ca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Lấy hết tâm hồn ca ngợi Thiên Chúa.</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06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hát ca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hát ca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Lấy hết tâm thần tôn thờ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83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5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vi-VN" sz="4400">
                <a:solidFill>
                  <a:srgbClr val="0070C0"/>
                </a:solidFill>
                <a:cs typeface="Arial" panose="020B0604020202020204" pitchFamily="34" charset="0"/>
              </a:rPr>
              <a:t>‘</a:t>
            </a:r>
            <a:r>
              <a:rPr lang="vi-VN" sz="4000">
                <a:solidFill>
                  <a:srgbClr val="0070C0"/>
                </a:solidFill>
                <a:cs typeface="Arial" panose="020B0604020202020204" pitchFamily="34" charset="0"/>
              </a:rPr>
              <a:t>Lạy Cha chúng con ở trên trời</a:t>
            </a:r>
            <a:r>
              <a:rPr lang="en-US" sz="4000">
                <a:solidFill>
                  <a:srgbClr val="0070C0"/>
                </a:solidFill>
                <a:cs typeface="Arial" panose="020B0604020202020204" pitchFamily="34" charset="0"/>
              </a:rPr>
              <a:t> </a:t>
            </a:r>
          </a:p>
          <a:p>
            <a:pPr marL="0" indent="0" algn="ctr">
              <a:lnSpc>
                <a:spcPct val="150000"/>
              </a:lnSpc>
              <a:buNone/>
            </a:pPr>
            <a:r>
              <a:rPr lang="vi-VN" sz="4000">
                <a:solidFill>
                  <a:srgbClr val="0070C0"/>
                </a:solidFill>
                <a:cs typeface="Arial" panose="020B0604020202020204" pitchFamily="34" charset="0"/>
              </a:rPr>
              <a:t>Danh Cha được tôn thánh;</a:t>
            </a:r>
          </a:p>
          <a:p>
            <a:pPr marL="0" indent="0" algn="ctr">
              <a:lnSpc>
                <a:spcPct val="150000"/>
              </a:lnSpc>
              <a:buNone/>
            </a:pPr>
            <a:r>
              <a:rPr lang="en-US" sz="4000">
                <a:solidFill>
                  <a:srgbClr val="0070C0"/>
                </a:solidFill>
                <a:cs typeface="Arial" panose="020B0604020202020204" pitchFamily="34" charset="0"/>
              </a:rPr>
              <a:t>Nước </a:t>
            </a:r>
            <a:r>
              <a:rPr lang="vi-VN" sz="4000">
                <a:solidFill>
                  <a:srgbClr val="0070C0"/>
                </a:solidFill>
                <a:cs typeface="Arial" panose="020B0604020202020204" pitchFamily="34" charset="0"/>
              </a:rPr>
              <a:t>Cha được đến,</a:t>
            </a:r>
          </a:p>
          <a:p>
            <a:pPr marL="0" indent="0" algn="ctr">
              <a:lnSpc>
                <a:spcPct val="150000"/>
              </a:lnSpc>
              <a:buNone/>
            </a:pPr>
            <a:r>
              <a:rPr lang="vi-VN" sz="4000">
                <a:solidFill>
                  <a:srgbClr val="0070C0"/>
                </a:solidFill>
                <a:cs typeface="Arial" panose="020B0604020202020204" pitchFamily="34" charset="0"/>
              </a:rPr>
              <a:t>Ý Cha được nên, ở đất như ở trời!</a:t>
            </a:r>
          </a:p>
          <a:p>
            <a:pPr marL="0" indent="0" algn="ctr">
              <a:lnSpc>
                <a:spcPct val="150000"/>
              </a:lnSpc>
              <a:buNone/>
            </a:pPr>
            <a:r>
              <a:rPr lang="vi-VN" sz="4000">
                <a:solidFill>
                  <a:srgbClr val="0070C0"/>
                </a:solidFill>
                <a:cs typeface="Arial" panose="020B0604020202020204" pitchFamily="34" charset="0"/>
              </a:rPr>
              <a:t>Xin cho chúng con hôm nay </a:t>
            </a:r>
            <a:r>
              <a:rPr lang="en-US" sz="4000">
                <a:solidFill>
                  <a:srgbClr val="0070C0"/>
                </a:solidFill>
                <a:cs typeface="Arial" panose="020B0604020202020204" pitchFamily="34" charset="0"/>
              </a:rPr>
              <a:t>đồ ăn</a:t>
            </a:r>
            <a:r>
              <a:rPr lang="vi-VN" sz="4000">
                <a:solidFill>
                  <a:srgbClr val="0070C0"/>
                </a:solidFill>
                <a:cs typeface="Arial" panose="020B0604020202020204" pitchFamily="34" charset="0"/>
              </a:rPr>
              <a:t> đủ ngày;</a:t>
            </a:r>
          </a:p>
        </p:txBody>
      </p:sp>
    </p:spTree>
    <p:extLst>
      <p:ext uri="{BB962C8B-B14F-4D97-AF65-F5344CB8AC3E}">
        <p14:creationId xmlns:p14="http://schemas.microsoft.com/office/powerpoint/2010/main" val="27429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Autofit/>
          </a:bodyPr>
          <a:lstStyle/>
          <a:p>
            <a:pPr marL="0" indent="0" algn="ctr">
              <a:lnSpc>
                <a:spcPct val="150000"/>
              </a:lnSpc>
              <a:buNone/>
            </a:pPr>
            <a:r>
              <a:rPr lang="vi-VN" sz="4000">
                <a:solidFill>
                  <a:srgbClr val="0070C0"/>
                </a:solidFill>
                <a:cs typeface="Arial" panose="020B0604020202020204" pitchFamily="34" charset="0"/>
              </a:rPr>
              <a:t>Xin tha tội cho chúng con,</a:t>
            </a:r>
          </a:p>
          <a:p>
            <a:pPr marL="0" indent="0" algn="ctr">
              <a:lnSpc>
                <a:spcPct val="150000"/>
              </a:lnSpc>
              <a:buNone/>
            </a:pPr>
            <a:r>
              <a:rPr lang="vi-VN" sz="4000">
                <a:solidFill>
                  <a:srgbClr val="0070C0"/>
                </a:solidFill>
                <a:cs typeface="Arial" panose="020B0604020202020204" pitchFamily="34" charset="0"/>
              </a:rPr>
              <a:t>Như chúng con đã tha những kẻ </a:t>
            </a:r>
            <a:r>
              <a:rPr lang="en-US" sz="4000">
                <a:solidFill>
                  <a:srgbClr val="0070C0"/>
                </a:solidFill>
                <a:cs typeface="Arial" panose="020B0604020202020204" pitchFamily="34" charset="0"/>
              </a:rPr>
              <a:t>phạm tội nghịch cùng </a:t>
            </a:r>
            <a:r>
              <a:rPr lang="vi-VN" sz="4000">
                <a:solidFill>
                  <a:srgbClr val="0070C0"/>
                </a:solidFill>
                <a:cs typeface="Arial" panose="020B0604020202020204" pitchFamily="34" charset="0"/>
              </a:rPr>
              <a:t>chúng con;</a:t>
            </a:r>
          </a:p>
          <a:p>
            <a:pPr marL="0" indent="0" algn="ctr">
              <a:lnSpc>
                <a:spcPct val="150000"/>
              </a:lnSpc>
              <a:buNone/>
            </a:pPr>
            <a:r>
              <a:rPr lang="vi-VN" sz="4000">
                <a:solidFill>
                  <a:srgbClr val="0070C0"/>
                </a:solidFill>
                <a:cs typeface="Arial" panose="020B0604020202020204" pitchFamily="34" charset="0"/>
              </a:rPr>
              <a:t>Xin </a:t>
            </a:r>
            <a:r>
              <a:rPr lang="en-US" sz="4000">
                <a:solidFill>
                  <a:srgbClr val="0070C0"/>
                </a:solidFill>
                <a:cs typeface="Arial" panose="020B0604020202020204" pitchFamily="34" charset="0"/>
              </a:rPr>
              <a:t>chớ</a:t>
            </a:r>
            <a:r>
              <a:rPr lang="vi-VN" sz="4000">
                <a:solidFill>
                  <a:srgbClr val="0070C0"/>
                </a:solidFill>
                <a:cs typeface="Arial" panose="020B0604020202020204" pitchFamily="34" charset="0"/>
              </a:rPr>
              <a:t> để chúng con bị cám dỗ,</a:t>
            </a:r>
          </a:p>
          <a:p>
            <a:pPr marL="0" indent="0" algn="ctr">
              <a:lnSpc>
                <a:spcPct val="150000"/>
              </a:lnSpc>
              <a:buNone/>
            </a:pPr>
            <a:r>
              <a:rPr lang="vi-VN" sz="4000">
                <a:solidFill>
                  <a:srgbClr val="0070C0"/>
                </a:solidFill>
                <a:cs typeface="Arial" panose="020B0604020202020204" pitchFamily="34" charset="0"/>
              </a:rPr>
              <a:t>Nhưng cứu chúng con</a:t>
            </a:r>
            <a:r>
              <a:rPr lang="en-US" sz="4000">
                <a:solidFill>
                  <a:srgbClr val="0070C0"/>
                </a:solidFill>
                <a:cs typeface="Arial" panose="020B0604020202020204" pitchFamily="34" charset="0"/>
              </a:rPr>
              <a:t> ra</a:t>
            </a:r>
            <a:r>
              <a:rPr lang="vi-VN" sz="4000">
                <a:solidFill>
                  <a:srgbClr val="0070C0"/>
                </a:solidFill>
                <a:cs typeface="Arial" panose="020B0604020202020204" pitchFamily="34" charset="0"/>
              </a:rPr>
              <a:t> khỏi điều ác!</a:t>
            </a:r>
          </a:p>
          <a:p>
            <a:pPr marL="0" indent="0" algn="ctr">
              <a:lnSpc>
                <a:spcPct val="150000"/>
              </a:lnSpc>
              <a:buNone/>
            </a:pPr>
            <a:r>
              <a:rPr lang="en-US" sz="4000">
                <a:solidFill>
                  <a:srgbClr val="0070C0"/>
                </a:solidFill>
                <a:cs typeface="Arial" panose="020B0604020202020204" pitchFamily="34" charset="0"/>
              </a:rPr>
              <a:t>(</a:t>
            </a:r>
            <a:r>
              <a:rPr lang="vi-VN" sz="4000">
                <a:solidFill>
                  <a:srgbClr val="0070C0"/>
                </a:solidFill>
                <a:cs typeface="Arial" panose="020B0604020202020204" pitchFamily="34" charset="0"/>
              </a:rPr>
              <a:t>Vì </a:t>
            </a:r>
            <a:r>
              <a:rPr lang="en-US" sz="4000">
                <a:solidFill>
                  <a:srgbClr val="0070C0"/>
                </a:solidFill>
                <a:cs typeface="Arial" panose="020B0604020202020204" pitchFamily="34" charset="0"/>
              </a:rPr>
              <a:t>nước quyền</a:t>
            </a:r>
            <a:r>
              <a:rPr lang="vi-VN" sz="4000">
                <a:solidFill>
                  <a:srgbClr val="0070C0"/>
                </a:solidFill>
                <a:cs typeface="Arial" panose="020B0604020202020204" pitchFamily="34" charset="0"/>
              </a:rPr>
              <a:t> </a:t>
            </a:r>
            <a:r>
              <a:rPr lang="en-US" sz="4000">
                <a:solidFill>
                  <a:srgbClr val="0070C0"/>
                </a:solidFill>
                <a:cs typeface="Arial" panose="020B0604020202020204" pitchFamily="34" charset="0"/>
              </a:rPr>
              <a:t>vinh hiển </a:t>
            </a:r>
            <a:r>
              <a:rPr lang="vi-VN" sz="4000">
                <a:solidFill>
                  <a:srgbClr val="0070C0"/>
                </a:solidFill>
                <a:cs typeface="Arial" panose="020B0604020202020204" pitchFamily="34" charset="0"/>
              </a:rPr>
              <a:t>đều thuộc về Ch</a:t>
            </a:r>
            <a:r>
              <a:rPr lang="en-US" sz="4000">
                <a:solidFill>
                  <a:srgbClr val="0070C0"/>
                </a:solidFill>
                <a:cs typeface="Arial" panose="020B0604020202020204" pitchFamily="34" charset="0"/>
              </a:rPr>
              <a:t>a đời đời, vô cùng ,A men)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8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gia A men.</a:t>
            </a:r>
          </a:p>
        </p:txBody>
      </p:sp>
    </p:spTree>
    <p:extLst>
      <p:ext uri="{BB962C8B-B14F-4D97-AF65-F5344CB8AC3E}">
        <p14:creationId xmlns:p14="http://schemas.microsoft.com/office/powerpoint/2010/main" val="68623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dirty="0">
                <a:solidFill>
                  <a:srgbClr val="FF0000"/>
                </a:solidFill>
              </a:rPr>
              <a:t>Ma-</a:t>
            </a:r>
            <a:r>
              <a:rPr lang="en-US" dirty="0" err="1">
                <a:solidFill>
                  <a:srgbClr val="FF0000"/>
                </a:solidFill>
              </a:rPr>
              <a:t>Thi</a:t>
            </a:r>
            <a:r>
              <a:rPr lang="en-US" dirty="0">
                <a:solidFill>
                  <a:srgbClr val="FF0000"/>
                </a:solidFill>
              </a:rPr>
              <a:t>-ơ(14:1-21)</a:t>
            </a:r>
          </a:p>
        </p:txBody>
      </p:sp>
    </p:spTree>
    <p:extLst>
      <p:ext uri="{BB962C8B-B14F-4D97-AF65-F5344CB8AC3E}">
        <p14:creationId xmlns:p14="http://schemas.microsoft.com/office/powerpoint/2010/main" val="108771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a:t>
            </a:r>
            <a:r>
              <a:rPr kumimoji="0" lang="vi-VN" sz="4800" b="0" i="0" u="none" strike="noStrike" kern="1200" cap="none" spc="0" normalizeH="0" baseline="0" noProof="0" dirty="0">
                <a:ln>
                  <a:noFill/>
                </a:ln>
                <a:effectLst/>
                <a:uLnTx/>
                <a:uFillTx/>
                <a:latin typeface="Calibri" panose="020F0502020204030204"/>
                <a:ea typeface="+mn-ea"/>
                <a:cs typeface="+mn-cs"/>
              </a:rPr>
              <a:t>Lúc ấy, vua chư hầu Hê-rốt nghe danh tiếng Đức Chúa Jêsus,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dirty="0">
                <a:ln>
                  <a:noFill/>
                </a:ln>
                <a:effectLst/>
                <a:uLnTx/>
                <a:uFillTx/>
                <a:latin typeface="Calibri" panose="020F0502020204030204"/>
                <a:ea typeface="+mn-ea"/>
                <a:cs typeface="+mn-cs"/>
              </a:rPr>
              <a:t>thì bảo các cận thần rằng: “Đây là Giăng Báp-tít, người từ cõi chết sống lại, nên mới thực hiện được những phép lạ nầy.”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vi-VN" sz="4800" b="0" i="0" u="none" strike="noStrike" kern="1200" cap="none" spc="0" normalizeH="0" baseline="0" noProof="0" dirty="0">
                <a:ln>
                  <a:noFill/>
                </a:ln>
                <a:effectLst/>
                <a:uLnTx/>
                <a:uFillTx/>
                <a:latin typeface="Calibri" panose="020F0502020204030204"/>
                <a:ea typeface="+mn-ea"/>
                <a:cs typeface="+mn-cs"/>
              </a:rPr>
              <a:t>Vì Hê-rốt đã bắt, trói và bỏ tù Giăng do việc Hê-rô-đia, vợ Phi-líp, em vua.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Bởi Giăng có can vua: “Bệ hạ lấy nàng là điều trái luật pháp.”</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521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801314"/>
          </a:xfrm>
          <a:prstGeom prst="rect">
            <a:avLst/>
          </a:prstGeom>
          <a:noFill/>
        </p:spPr>
        <p:txBody>
          <a:bodyPr wrap="square">
            <a:spAutoFit/>
          </a:bodyPr>
          <a:lstStyle/>
          <a:p>
            <a:r>
              <a:rPr lang="en-US" sz="3600"/>
              <a:t>Ngài thăng thiên ngồi bên hữu Đức Chúa Trời Toàn Năng, là Cha.</a:t>
            </a:r>
          </a:p>
          <a:p>
            <a:endParaRPr lang="en-US" sz="3600"/>
          </a:p>
          <a:p>
            <a:r>
              <a:rPr lang="en-US" sz="3600"/>
              <a:t>Từ đó Ngài sẽ trở lại để xét đoán kẻ sống và kẻ chết.</a:t>
            </a:r>
          </a:p>
          <a:p>
            <a:endParaRPr lang="en-US" sz="3600"/>
          </a:p>
          <a:p>
            <a:r>
              <a:rPr lang="en-US" sz="3600"/>
              <a:t>Tôi tin Thánh Linh</a:t>
            </a:r>
          </a:p>
          <a:p>
            <a:endParaRPr lang="en-US" sz="3600"/>
          </a:p>
          <a:p>
            <a:r>
              <a:rPr lang="en-US" sz="3600"/>
              <a:t>Tôi tin Hội Thánh phổ thông, sự cảm thông của thánh đồ, sự tha tội, sự sống lại của thân thể và sự sống đời đời. A-men.</a:t>
            </a:r>
          </a:p>
          <a:p>
            <a:endParaRPr lang="en-US"/>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Dù muốn giết Giăng, nhưng vua lại sợ dân chúng, vì họ đều tin rằng Giăng là một nhà tiên tri.</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Nhưng, khi đến sinh nhật Hê-rốt, con gái của Hê-rô-đia nhảy múa trước mặt khách dự tiệc, làm hài lòng Hê-rốt,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đến nỗi vua thề hứa cho nàng bất cứ điều gì nàng xin.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Bị mẹ xúi giục, nàng tâu rằng: “Xin cho con cái đầu của Giăng Báp-tít đặt trên mâm.”</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929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 9</a:t>
            </a:r>
            <a:r>
              <a:rPr kumimoji="0" lang="vi-VN" sz="4800" b="0" i="0" u="none" strike="noStrike" kern="1200" cap="none" spc="0" normalizeH="0" baseline="0" noProof="0" dirty="0">
                <a:ln>
                  <a:noFill/>
                </a:ln>
                <a:effectLst/>
                <a:uLnTx/>
                <a:uFillTx/>
                <a:latin typeface="Calibri" panose="020F0502020204030204"/>
                <a:ea typeface="+mn-ea"/>
                <a:cs typeface="+mn-cs"/>
              </a:rPr>
              <a:t>Vua lấy làm buồn rầu, nhưng vì đã lỡ thề trước những khách dự tiệc, nên truyền lệnh ban cho nàng.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Vua sai người chém đầu Giăng trong ngục,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rồi họ để đầu của ông trên mâm, trao cho cô gái ấy, và nàng đem đến cho mẹ mình.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Sau đó, các môn đồ của Giăng đến, lấy xác của ông đem chôn, rồi đi báo tin cho Đức Chúa Jêsus.</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2326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  13</a:t>
            </a:r>
            <a:r>
              <a:rPr kumimoji="0" lang="vi-VN" sz="4800" b="0" i="0" u="none" strike="noStrike" kern="1200" cap="none" spc="0" normalizeH="0" baseline="0" noProof="0" dirty="0">
                <a:ln>
                  <a:noFill/>
                </a:ln>
                <a:effectLst/>
                <a:uLnTx/>
                <a:uFillTx/>
                <a:latin typeface="Calibri" panose="020F0502020204030204"/>
                <a:ea typeface="+mn-ea"/>
                <a:cs typeface="+mn-cs"/>
              </a:rPr>
              <a:t>Nghe tin ấy, Đức Chúa Jêsus xuống thuyền, rời chỗ nầy đi đến nơi hoang vắng. Biết vậy, dân chúng từ các thành đi bộ theo Ngài.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Vừa ra khỏi thuyền, Đức Chúa Jêsus thấy đoàn dân đông thì cảm thương, và chữa lành cho những người bệnh.</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Đến chiều tối, các môn đồ đến thưa với Ngài: “Nơi nầy hoang vắng, trời tối rồi, xin Thầy cho dân chúng về để họ vào các làng mua thức ăn.”</a:t>
            </a:r>
          </a:p>
        </p:txBody>
      </p:sp>
    </p:spTree>
    <p:extLst>
      <p:ext uri="{BB962C8B-B14F-4D97-AF65-F5344CB8AC3E}">
        <p14:creationId xmlns:p14="http://schemas.microsoft.com/office/powerpoint/2010/main" val="127254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dirty="0">
                <a:ln>
                  <a:noFill/>
                </a:ln>
                <a:effectLst/>
                <a:uLnTx/>
                <a:uFillTx/>
                <a:latin typeface="Calibri" panose="020F0502020204030204"/>
                <a:ea typeface="+mn-ea"/>
                <a:cs typeface="+mn-cs"/>
              </a:rPr>
              <a:t>Các môn đồ thưa rằng: “Ở đây, chúng con chỉ có năm cái bánh và hai con cá.”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Ngài phán: “Hãy đem đến đây cho Ta.”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Sau khi truyền cho dân chúng ngồi trên bãi cỏ, Ngài lấy năm cái bánh và hai con cá, ngước mắt lên trời tạ ơn rồi bẻ bánh ra trao cho môn đồ, họ phân phát cho dân chúng.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Mọi người đều ăn no nê. Họ thu lại được mười hai giỏ đầy những mẩu bánh thừa.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775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vi-VN" sz="4800" b="0" i="0" u="none" strike="noStrike" kern="1200" cap="none" spc="0" normalizeH="0" baseline="0" noProof="0" dirty="0">
                <a:ln>
                  <a:noFill/>
                </a:ln>
                <a:effectLst/>
                <a:uLnTx/>
                <a:uFillTx/>
                <a:latin typeface="Calibri" panose="020F0502020204030204"/>
                <a:ea typeface="+mn-ea"/>
                <a:cs typeface="+mn-cs"/>
              </a:rPr>
              <a:t>Số người ăn khoảng năm nghìn người, không kể phụ nữ và trẻ em.</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003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BỞI ÂN ĐIỂN</a:t>
            </a:r>
          </a:p>
        </p:txBody>
      </p:sp>
    </p:spTree>
    <p:extLst>
      <p:ext uri="{BB962C8B-B14F-4D97-AF65-F5344CB8AC3E}">
        <p14:creationId xmlns:p14="http://schemas.microsoft.com/office/powerpoint/2010/main" val="5585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Bởi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ân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mà</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đến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chốn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này</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Tình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yêu</a:t>
            </a:r>
            <a:r>
              <a:rPr lang="en-US" sz="4000" dirty="0">
                <a:solidFill>
                  <a:srgbClr val="0070C0"/>
                </a:solidFill>
                <a:latin typeface="Arial" panose="020B0604020202020204" pitchFamily="34" charset="0"/>
                <a:cs typeface="Arial" panose="020B0604020202020204" pitchFamily="34" charset="0"/>
              </a:rPr>
              <a:t> Cha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mãi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hát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khen</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luôn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Những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phước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ân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ban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2420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Biết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biết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Được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mỗi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đất</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Bởi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Ân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ban.</a:t>
            </a:r>
          </a:p>
        </p:txBody>
      </p:sp>
    </p:spTree>
    <p:extLst>
      <p:ext uri="{BB962C8B-B14F-4D97-AF65-F5344CB8AC3E}">
        <p14:creationId xmlns:p14="http://schemas.microsoft.com/office/powerpoint/2010/main" val="101740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Con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danh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mãi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Cha </a:t>
            </a:r>
            <a:r>
              <a:rPr lang="en-US" sz="4000" dirty="0" err="1">
                <a:solidFill>
                  <a:srgbClr val="0070C0"/>
                </a:solidFill>
                <a:latin typeface="Arial" panose="020B0604020202020204" pitchFamily="34" charset="0"/>
                <a:cs typeface="Arial" panose="020B0604020202020204" pitchFamily="34" charset="0"/>
              </a:rPr>
              <a:t>ơi</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7663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NGUYỆN TÔN VINH </a:t>
            </a: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NGỢI KHEN</a:t>
            </a:r>
          </a:p>
        </p:txBody>
      </p:sp>
    </p:spTree>
    <p:extLst>
      <p:ext uri="{BB962C8B-B14F-4D97-AF65-F5344CB8AC3E}">
        <p14:creationId xmlns:p14="http://schemas.microsoft.com/office/powerpoint/2010/main" val="237073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tôn vinh ngợi khen</a:t>
            </a:r>
            <a:r>
              <a:rPr lang="en-US" sz="4000">
                <a:solidFill>
                  <a:srgbClr val="0070C0"/>
                </a:solidFill>
                <a:latin typeface="Arial" panose="020B0604020202020204" pitchFamily="34" charset="0"/>
                <a:cs typeface="Arial" panose="020B0604020202020204" pitchFamily="34" charset="0"/>
              </a:rPr>
              <a:t>,</a:t>
            </a:r>
            <a:r>
              <a:rPr lang="vi-VN" sz="4000">
                <a:solidFill>
                  <a:srgbClr val="0070C0"/>
                </a:solidFill>
                <a:latin typeface="Arial" panose="020B0604020202020204" pitchFamily="34" charset="0"/>
                <a:cs typeface="Arial" panose="020B0604020202020204" pitchFamily="34" charset="0"/>
              </a:rPr>
              <a:t> danh Giê-xu toàn năng</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Dùng lời hát chúc </a:t>
            </a:r>
            <a:r>
              <a:rPr lang="en-US" sz="4000">
                <a:solidFill>
                  <a:srgbClr val="0070C0"/>
                </a:solidFill>
                <a:latin typeface="Arial" panose="020B0604020202020204" pitchFamily="34" charset="0"/>
                <a:cs typeface="Arial" panose="020B0604020202020204" pitchFamily="34" charset="0"/>
              </a:rPr>
              <a:t>xướng con</a:t>
            </a:r>
            <a:r>
              <a:rPr lang="vi-VN" sz="4000">
                <a:solidFill>
                  <a:srgbClr val="0070C0"/>
                </a:solidFill>
                <a:latin typeface="Arial" panose="020B0604020202020204" pitchFamily="34" charset="0"/>
                <a:cs typeface="Arial" panose="020B0604020202020204" pitchFamily="34" charset="0"/>
              </a:rPr>
              <a:t> tạ ơn Chúa</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tôn vinh ngợi khen</a:t>
            </a:r>
            <a:r>
              <a:rPr lang="en-US" sz="4000">
                <a:solidFill>
                  <a:srgbClr val="0070C0"/>
                </a:solidFill>
                <a:latin typeface="Arial" panose="020B0604020202020204" pitchFamily="34" charset="0"/>
                <a:cs typeface="Arial" panose="020B0604020202020204" pitchFamily="34" charset="0"/>
              </a:rPr>
              <a:t>,</a:t>
            </a:r>
            <a:r>
              <a:rPr lang="vi-VN" sz="4000">
                <a:solidFill>
                  <a:srgbClr val="0070C0"/>
                </a:solidFill>
                <a:latin typeface="Arial" panose="020B0604020202020204" pitchFamily="34" charset="0"/>
                <a:cs typeface="Arial" panose="020B0604020202020204" pitchFamily="34" charset="0"/>
              </a:rPr>
              <a:t> danh Giê-xu toàn năng</a:t>
            </a:r>
            <a:r>
              <a:rPr lang="en-US" sz="4000">
                <a:solidFill>
                  <a:srgbClr val="0070C0"/>
                </a:solidFill>
                <a:latin typeface="Arial" panose="020B0604020202020204" pitchFamily="34" charset="0"/>
                <a:cs typeface="Arial" panose="020B0604020202020204" pitchFamily="34" charset="0"/>
              </a:rPr>
              <a:t>,</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Dùng lời hát chúc </a:t>
            </a:r>
            <a:r>
              <a:rPr lang="en-US" sz="4000">
                <a:solidFill>
                  <a:srgbClr val="0070C0"/>
                </a:solidFill>
                <a:latin typeface="Arial" panose="020B0604020202020204" pitchFamily="34" charset="0"/>
                <a:cs typeface="Arial" panose="020B0604020202020204" pitchFamily="34" charset="0"/>
              </a:rPr>
              <a:t>xướng</a:t>
            </a:r>
            <a:r>
              <a:rPr lang="vi-VN" sz="4000">
                <a:solidFill>
                  <a:srgbClr val="0070C0"/>
                </a:solidFill>
                <a:latin typeface="Arial" panose="020B0604020202020204" pitchFamily="34" charset="0"/>
                <a:cs typeface="Arial" panose="020B0604020202020204" pitchFamily="34" charset="0"/>
              </a:rPr>
              <a:t> </a:t>
            </a:r>
            <a:r>
              <a:rPr lang="en-US" sz="4000">
                <a:solidFill>
                  <a:srgbClr val="0070C0"/>
                </a:solidFill>
                <a:latin typeface="Arial" panose="020B0604020202020204" pitchFamily="34" charset="0"/>
                <a:cs typeface="Arial" panose="020B0604020202020204" pitchFamily="34" charset="0"/>
              </a:rPr>
              <a:t>con tạ ơn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40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1258</Words>
  <Application>Microsoft Office PowerPoint</Application>
  <PresentationFormat>Widescreen</PresentationFormat>
  <Paragraphs>131</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Ma-Thi-ơ(14:1-21)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124</cp:revision>
  <dcterms:created xsi:type="dcterms:W3CDTF">2022-02-21T03:27:55Z</dcterms:created>
  <dcterms:modified xsi:type="dcterms:W3CDTF">2024-01-20T12:16:27Z</dcterms:modified>
</cp:coreProperties>
</file>