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16" r:id="rId4"/>
    <p:sldId id="313" r:id="rId5"/>
    <p:sldId id="314" r:id="rId6"/>
    <p:sldId id="315" r:id="rId7"/>
    <p:sldId id="306" r:id="rId8"/>
    <p:sldId id="257" r:id="rId9"/>
    <p:sldId id="258" r:id="rId10"/>
    <p:sldId id="307" r:id="rId11"/>
    <p:sldId id="308" r:id="rId12"/>
    <p:sldId id="309" r:id="rId13"/>
    <p:sldId id="317" r:id="rId14"/>
    <p:sldId id="318" r:id="rId15"/>
    <p:sldId id="319" r:id="rId16"/>
    <p:sldId id="320" r:id="rId17"/>
    <p:sldId id="321" r:id="rId18"/>
    <p:sldId id="310" r:id="rId19"/>
    <p:sldId id="311" r:id="rId20"/>
    <p:sldId id="312" r:id="rId21"/>
    <p:sldId id="259" r:id="rId22"/>
    <p:sldId id="280" r:id="rId23"/>
    <p:sldId id="281" r:id="rId24"/>
    <p:sldId id="286" r:id="rId25"/>
    <p:sldId id="292" r:id="rId26"/>
    <p:sldId id="298" r:id="rId27"/>
    <p:sldId id="299" r:id="rId28"/>
    <p:sldId id="300" r:id="rId29"/>
    <p:sldId id="301" r:id="rId30"/>
    <p:sldId id="329" r:id="rId31"/>
    <p:sldId id="322" r:id="rId32"/>
    <p:sldId id="323" r:id="rId33"/>
    <p:sldId id="324" r:id="rId34"/>
    <p:sldId id="325" r:id="rId35"/>
    <p:sldId id="330" r:id="rId36"/>
    <p:sldId id="326" r:id="rId37"/>
    <p:sldId id="331" r:id="rId38"/>
    <p:sldId id="327" r:id="rId39"/>
    <p:sldId id="332" r:id="rId40"/>
    <p:sldId id="32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4" d="100"/>
          <a:sy n="114" d="100"/>
        </p:scale>
        <p:origin x="15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9/24/2023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NGÀY 24-09-2023</a:t>
            </a:r>
            <a:r>
              <a:rPr lang="en-US" sz="1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NGUYỆN TÔN VINH </a:t>
            </a: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NGỢI KHEN</a:t>
            </a:r>
          </a:p>
        </p:txBody>
      </p:sp>
    </p:spTree>
    <p:extLst>
      <p:ext uri="{BB962C8B-B14F-4D97-AF65-F5344CB8AC3E}">
        <p14:creationId xmlns:p14="http://schemas.microsoft.com/office/powerpoint/2010/main" val="237073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Nguyện tôn vinh ngợi khen</a:t>
            </a:r>
            <a:r>
              <a:rPr lang="en-US" sz="4000">
                <a:solidFill>
                  <a:srgbClr val="0070C0"/>
                </a:solidFill>
                <a:latin typeface="Arial" panose="020B0604020202020204" pitchFamily="34" charset="0"/>
                <a:cs typeface="Arial" panose="020B0604020202020204" pitchFamily="34" charset="0"/>
              </a:rPr>
              <a:t>,</a:t>
            </a:r>
            <a:r>
              <a:rPr lang="vi-VN" sz="4000">
                <a:solidFill>
                  <a:srgbClr val="0070C0"/>
                </a:solidFill>
                <a:latin typeface="Arial" panose="020B0604020202020204" pitchFamily="34" charset="0"/>
                <a:cs typeface="Arial" panose="020B0604020202020204" pitchFamily="34" charset="0"/>
              </a:rPr>
              <a:t> danh Giê-xu toàn năng</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Dùng lời hát chúc </a:t>
            </a:r>
            <a:r>
              <a:rPr lang="en-US" sz="4000">
                <a:solidFill>
                  <a:srgbClr val="0070C0"/>
                </a:solidFill>
                <a:latin typeface="Arial" panose="020B0604020202020204" pitchFamily="34" charset="0"/>
                <a:cs typeface="Arial" panose="020B0604020202020204" pitchFamily="34" charset="0"/>
              </a:rPr>
              <a:t>xướng con</a:t>
            </a:r>
            <a:r>
              <a:rPr lang="vi-VN" sz="4000">
                <a:solidFill>
                  <a:srgbClr val="0070C0"/>
                </a:solidFill>
                <a:latin typeface="Arial" panose="020B0604020202020204" pitchFamily="34" charset="0"/>
                <a:cs typeface="Arial" panose="020B0604020202020204" pitchFamily="34" charset="0"/>
              </a:rPr>
              <a:t> tạ ơn Chúa</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Nguyện tôn vinh ngợi khen</a:t>
            </a:r>
            <a:r>
              <a:rPr lang="en-US" sz="4000">
                <a:solidFill>
                  <a:srgbClr val="0070C0"/>
                </a:solidFill>
                <a:latin typeface="Arial" panose="020B0604020202020204" pitchFamily="34" charset="0"/>
                <a:cs typeface="Arial" panose="020B0604020202020204" pitchFamily="34" charset="0"/>
              </a:rPr>
              <a:t>,</a:t>
            </a:r>
            <a:r>
              <a:rPr lang="vi-VN" sz="4000">
                <a:solidFill>
                  <a:srgbClr val="0070C0"/>
                </a:solidFill>
                <a:latin typeface="Arial" panose="020B0604020202020204" pitchFamily="34" charset="0"/>
                <a:cs typeface="Arial" panose="020B0604020202020204" pitchFamily="34" charset="0"/>
              </a:rPr>
              <a:t> danh Giê-xu toàn năng</a:t>
            </a:r>
            <a:r>
              <a:rPr lang="en-US" sz="4000">
                <a:solidFill>
                  <a:srgbClr val="0070C0"/>
                </a:solidFill>
                <a:latin typeface="Arial" panose="020B0604020202020204" pitchFamily="34" charset="0"/>
                <a:cs typeface="Arial" panose="020B0604020202020204" pitchFamily="34" charset="0"/>
              </a:rPr>
              <a:t>,</a:t>
            </a:r>
            <a:endParaRPr lang="vi-VN"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Dùng lời hát chúc </a:t>
            </a:r>
            <a:r>
              <a:rPr lang="en-US" sz="4000">
                <a:solidFill>
                  <a:srgbClr val="0070C0"/>
                </a:solidFill>
                <a:latin typeface="Arial" panose="020B0604020202020204" pitchFamily="34" charset="0"/>
                <a:cs typeface="Arial" panose="020B0604020202020204" pitchFamily="34" charset="0"/>
              </a:rPr>
              <a:t>xướng</a:t>
            </a:r>
            <a:r>
              <a:rPr lang="vi-VN" sz="4000">
                <a:solidFill>
                  <a:srgbClr val="0070C0"/>
                </a:solidFill>
                <a:latin typeface="Arial" panose="020B0604020202020204" pitchFamily="34" charset="0"/>
                <a:cs typeface="Arial" panose="020B0604020202020204" pitchFamily="34" charset="0"/>
              </a:rPr>
              <a:t> </a:t>
            </a:r>
            <a:r>
              <a:rPr lang="en-US" sz="4000">
                <a:solidFill>
                  <a:srgbClr val="0070C0"/>
                </a:solidFill>
                <a:latin typeface="Arial" panose="020B0604020202020204" pitchFamily="34" charset="0"/>
                <a:cs typeface="Arial" panose="020B0604020202020204" pitchFamily="34" charset="0"/>
              </a:rPr>
              <a:t>con tạ ơn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40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a:t>
            </a:r>
            <a:r>
              <a:rPr lang="vi-VN" sz="4000">
                <a:solidFill>
                  <a:srgbClr val="0070C0"/>
                </a:solidFill>
                <a:latin typeface="Arial" panose="020B0604020202020204" pitchFamily="34" charset="0"/>
                <a:cs typeface="Arial" panose="020B0604020202020204" pitchFamily="34" charset="0"/>
              </a:rPr>
              <a:t>vinh hiển lắm thay ai bằng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Ngợi khen ca vang danh Chúa</a:t>
            </a:r>
            <a:endParaRPr lang="vi-VN"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Nguyện lòng con trong sạch thánh khiết m</a:t>
            </a:r>
            <a:r>
              <a:rPr lang="en-US" sz="4000">
                <a:solidFill>
                  <a:srgbClr val="0070C0"/>
                </a:solidFill>
                <a:latin typeface="Arial" panose="020B0604020202020204" pitchFamily="34" charset="0"/>
                <a:cs typeface="Arial" panose="020B0604020202020204" pitchFamily="34" charset="0"/>
              </a:rPr>
              <a:t>ọi</a:t>
            </a:r>
            <a:r>
              <a:rPr lang="vi-VN" sz="4000">
                <a:solidFill>
                  <a:srgbClr val="0070C0"/>
                </a:solidFill>
                <a:latin typeface="Arial" panose="020B0604020202020204" pitchFamily="34" charset="0"/>
                <a:cs typeface="Arial" panose="020B0604020202020204" pitchFamily="34" charset="0"/>
              </a:rPr>
              <a:t> bề</a:t>
            </a:r>
            <a:r>
              <a:rPr lang="en-US" sz="4000">
                <a:solidFill>
                  <a:srgbClr val="0070C0"/>
                </a:solidFill>
                <a:latin typeface="Arial" panose="020B0604020202020204" pitchFamily="34" charset="0"/>
                <a:cs typeface="Arial" panose="020B0604020202020204" pitchFamily="34" charset="0"/>
              </a:rPr>
              <a:t>,</a:t>
            </a:r>
            <a:endParaRPr lang="vi-VN"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Dùng lời hát chúc xướng con tạ ơn Ngài</a:t>
            </a:r>
          </a:p>
        </p:txBody>
      </p:sp>
    </p:spTree>
    <p:extLst>
      <p:ext uri="{BB962C8B-B14F-4D97-AF65-F5344CB8AC3E}">
        <p14:creationId xmlns:p14="http://schemas.microsoft.com/office/powerpoint/2010/main" val="414685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LÒNG YÊU CHÚA THIẾT THA</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7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yêu Chúa biết bao, yêu Chúa thiết tha.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Mọi điều trong tâm con, nguyện yêu Chúa luôn.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yêu Chúa biết bao, yêu Chúa thiết tha.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Giê- xu con mãi yêu Ngài hoài.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93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 Giê-xu Ngài là người con mãi yêu</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 Giê-xu. Nguyện đời con mãi yêu Ngài hoài.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87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chúc tán </a:t>
            </a: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chúc tán </a:t>
            </a: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Nguyện lòng chúc tán Chúa thành kính tán dương.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Nguyện lòng chúc tán </a:t>
            </a: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chúc tán </a:t>
            </a: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Nguyện lòng con mến yêu Ngài hoài</a:t>
            </a:r>
          </a:p>
        </p:txBody>
      </p:sp>
    </p:spTree>
    <p:extLst>
      <p:ext uri="{BB962C8B-B14F-4D97-AF65-F5344CB8AC3E}">
        <p14:creationId xmlns:p14="http://schemas.microsoft.com/office/powerpoint/2010/main" val="238925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a:t>
            </a: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ngài là người con mãi yêu.</a:t>
            </a: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a:t>
            </a:r>
            <a:r>
              <a:rPr lang="vi-VN" sz="4000">
                <a:solidFill>
                  <a:srgbClr val="0070C0"/>
                </a:solidFill>
                <a:latin typeface="Arial" panose="020B0604020202020204" pitchFamily="34" charset="0"/>
                <a:cs typeface="Arial" panose="020B0604020202020204" pitchFamily="34" charset="0"/>
              </a:rPr>
              <a:t>Giê-xu</a:t>
            </a:r>
            <a:r>
              <a:rPr lang="en-US" sz="4000">
                <a:solidFill>
                  <a:srgbClr val="0070C0"/>
                </a:solidFill>
                <a:latin typeface="Arial" panose="020B0604020202020204" pitchFamily="34" charset="0"/>
                <a:cs typeface="Arial" panose="020B0604020202020204" pitchFamily="34" charset="0"/>
              </a:rPr>
              <a:t> nguyện đời con mãi yêu Ngài hoài.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72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CHÚA ĐƯỢC TÔN CAO</a:t>
            </a:r>
          </a:p>
        </p:txBody>
      </p:sp>
    </p:spTree>
    <p:extLst>
      <p:ext uri="{BB962C8B-B14F-4D97-AF65-F5344CB8AC3E}">
        <p14:creationId xmlns:p14="http://schemas.microsoft.com/office/powerpoint/2010/main" val="361096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Giờ này lòng con hướng về Ngài</a:t>
            </a:r>
            <a:endParaRPr lang="en-US" sz="4000" dirty="0">
              <a:solidFill>
                <a:srgbClr val="0070C0"/>
              </a:solidFill>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Tụng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Jêsus</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oai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nghi</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thôi</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Quỳ nơi đây trọn lòng con đây tôn vinh.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98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2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ĐK:</a:t>
            </a:r>
          </a:p>
          <a:p>
            <a:pPr marL="0" indent="0" algn="ctr">
              <a:lnSpc>
                <a:spcPct val="150000"/>
              </a:lnSpc>
              <a:buNone/>
            </a:pPr>
            <a:r>
              <a:rPr lang="vi-VN" sz="4000" dirty="0">
                <a:solidFill>
                  <a:srgbClr val="0070C0"/>
                </a:solidFill>
                <a:cs typeface="Arial" panose="020B0604020202020204" pitchFamily="34" charset="0"/>
              </a:rPr>
              <a:t>Cùng nhau đưa cao đôi </a:t>
            </a:r>
            <a:r>
              <a:rPr lang="vi-VN" sz="4000">
                <a:solidFill>
                  <a:srgbClr val="0070C0"/>
                </a:solidFill>
                <a:cs typeface="Arial" panose="020B0604020202020204" pitchFamily="34" charset="0"/>
              </a:rPr>
              <a:t>tay </a:t>
            </a:r>
            <a:endParaRPr lang="en-US" sz="4000">
              <a:solidFill>
                <a:srgbClr val="0070C0"/>
              </a:solidFill>
              <a:cs typeface="Arial" panose="020B0604020202020204" pitchFamily="34" charset="0"/>
            </a:endParaRPr>
          </a:p>
          <a:p>
            <a:pPr marL="0" indent="0" algn="ctr">
              <a:lnSpc>
                <a:spcPct val="150000"/>
              </a:lnSpc>
              <a:buNone/>
            </a:pPr>
            <a:r>
              <a:rPr lang="vi-VN" sz="4000">
                <a:solidFill>
                  <a:srgbClr val="0070C0"/>
                </a:solidFill>
                <a:cs typeface="Arial" panose="020B0604020202020204" pitchFamily="34" charset="0"/>
              </a:rPr>
              <a:t>và </a:t>
            </a:r>
            <a:r>
              <a:rPr lang="vi-VN" sz="4000" dirty="0">
                <a:solidFill>
                  <a:srgbClr val="0070C0"/>
                </a:solidFill>
                <a:cs typeface="Arial" panose="020B0604020202020204" pitchFamily="34" charset="0"/>
              </a:rPr>
              <a:t>cất tiếng hát vang đến ngôi Ngài</a:t>
            </a:r>
            <a:endParaRPr lang="en-US" sz="4000" dirty="0">
              <a:solidFill>
                <a:srgbClr val="0070C0"/>
              </a:solidFill>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Tại nơi đây Chúa được vinh hiển.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88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Cùng nhau đưa cao đôi </a:t>
            </a:r>
            <a:r>
              <a:rPr lang="vi-VN" sz="4000">
                <a:solidFill>
                  <a:srgbClr val="0070C0"/>
                </a:solidFill>
                <a:cs typeface="Arial" panose="020B0604020202020204" pitchFamily="34" charset="0"/>
              </a:rPr>
              <a:t>tay </a:t>
            </a:r>
            <a:endParaRPr lang="en-US" sz="4000">
              <a:solidFill>
                <a:srgbClr val="0070C0"/>
              </a:solidFill>
              <a:cs typeface="Arial" panose="020B0604020202020204" pitchFamily="34" charset="0"/>
            </a:endParaRPr>
          </a:p>
          <a:p>
            <a:pPr marL="0" indent="0" algn="ctr">
              <a:lnSpc>
                <a:spcPct val="150000"/>
              </a:lnSpc>
              <a:buNone/>
            </a:pPr>
            <a:r>
              <a:rPr lang="vi-VN" sz="4000">
                <a:solidFill>
                  <a:srgbClr val="0070C0"/>
                </a:solidFill>
                <a:cs typeface="Arial" panose="020B0604020202020204" pitchFamily="34" charset="0"/>
              </a:rPr>
              <a:t>và </a:t>
            </a:r>
            <a:r>
              <a:rPr lang="vi-VN" sz="4000" dirty="0">
                <a:solidFill>
                  <a:srgbClr val="0070C0"/>
                </a:solidFill>
                <a:cs typeface="Arial" panose="020B0604020202020204" pitchFamily="34" charset="0"/>
              </a:rPr>
              <a:t>cất tiếng hát vang đến ngôi Ngài</a:t>
            </a:r>
            <a:endParaRPr lang="en-US" sz="4000" dirty="0">
              <a:solidFill>
                <a:srgbClr val="0070C0"/>
              </a:solidFill>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Tại nơi đây Chúa được tôn cao.</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9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66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6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vi-VN" sz="6600">
                <a:solidFill>
                  <a:srgbClr val="0070C0"/>
                </a:solidFill>
                <a:latin typeface="Arial" panose="020B0604020202020204" pitchFamily="34" charset="0"/>
                <a:cs typeface="Arial" panose="020B0604020202020204" pitchFamily="34" charset="0"/>
              </a:rPr>
              <a:t>1</a:t>
            </a:r>
            <a:endParaRPr lang="en-US" sz="66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Ha-lê-lu-gia!</a:t>
            </a:r>
          </a:p>
          <a:p>
            <a:pPr marL="0" indent="0" algn="ctr">
              <a:buNone/>
            </a:pPr>
            <a:r>
              <a:rPr lang="vi-VN" sz="6000">
                <a:solidFill>
                  <a:srgbClr val="0070C0"/>
                </a:solidFill>
                <a:latin typeface="Arial" panose="020B0604020202020204" pitchFamily="34" charset="0"/>
                <a:cs typeface="Arial" panose="020B0604020202020204" pitchFamily="34" charset="0"/>
              </a:rPr>
              <a:t>Hãy ca ngợi Đức Giê-hô-va</a:t>
            </a:r>
            <a:endParaRPr lang="en-US" sz="60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 trong nơi thánh Ngài!</a:t>
            </a:r>
          </a:p>
          <a:p>
            <a:pPr marL="0" indent="0" algn="ctr">
              <a:buNone/>
            </a:pPr>
            <a:r>
              <a:rPr lang="vi-VN" sz="6000">
                <a:solidFill>
                  <a:srgbClr val="0070C0"/>
                </a:solidFill>
                <a:latin typeface="Arial" panose="020B0604020202020204" pitchFamily="34" charset="0"/>
                <a:cs typeface="Arial" panose="020B0604020202020204" pitchFamily="34" charset="0"/>
              </a:rPr>
              <a:t>Hãy ca ngợi Ngài </a:t>
            </a:r>
            <a:endParaRPr lang="en-US" sz="60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trên bầu trời</a:t>
            </a:r>
            <a:r>
              <a:rPr lang="en-US" sz="6000">
                <a:solidFill>
                  <a:srgbClr val="0070C0"/>
                </a:solidFill>
                <a:latin typeface="Arial" panose="020B0604020202020204" pitchFamily="34" charset="0"/>
                <a:cs typeface="Arial" panose="020B0604020202020204" pitchFamily="34" charset="0"/>
              </a:rPr>
              <a:t> </a:t>
            </a:r>
            <a:r>
              <a:rPr lang="vi-VN" sz="6000">
                <a:solidFill>
                  <a:srgbClr val="0070C0"/>
                </a:solidFill>
                <a:latin typeface="Arial" panose="020B0604020202020204" pitchFamily="34" charset="0"/>
                <a:cs typeface="Arial" panose="020B0604020202020204" pitchFamily="34" charset="0"/>
              </a:rPr>
              <a:t>kỳ vĩ của Ngài.</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73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a:solidFill>
                  <a:srgbClr val="0070C0"/>
                </a:solidFill>
                <a:latin typeface="Arial" panose="020B0604020202020204" pitchFamily="34" charset="0"/>
                <a:cs typeface="Arial" panose="020B0604020202020204" pitchFamily="34" charset="0"/>
              </a:rPr>
              <a:t>2</a:t>
            </a:r>
          </a:p>
          <a:p>
            <a:pPr marL="0" indent="0" algn="ctr">
              <a:buNone/>
            </a:pPr>
            <a:r>
              <a:rPr lang="vi-VN" sz="6000">
                <a:solidFill>
                  <a:srgbClr val="0070C0"/>
                </a:solidFill>
                <a:latin typeface="Arial" panose="020B0604020202020204" pitchFamily="34" charset="0"/>
                <a:cs typeface="Arial" panose="020B0604020202020204" pitchFamily="34" charset="0"/>
              </a:rPr>
              <a:t>Hãy ca ngợi Ngài </a:t>
            </a:r>
            <a:endParaRPr lang="en-US" sz="60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về các việc quyền năng Ngài!</a:t>
            </a:r>
          </a:p>
          <a:p>
            <a:pPr marL="0" indent="0" algn="ctr">
              <a:buNone/>
            </a:pPr>
            <a:r>
              <a:rPr lang="vi-VN" sz="6000">
                <a:solidFill>
                  <a:srgbClr val="0070C0"/>
                </a:solidFill>
                <a:latin typeface="Arial" panose="020B0604020202020204" pitchFamily="34" charset="0"/>
                <a:cs typeface="Arial" panose="020B0604020202020204" pitchFamily="34" charset="0"/>
              </a:rPr>
              <a:t>Hãy ca ngợi Ngài </a:t>
            </a:r>
            <a:endParaRPr lang="en-US" sz="60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theo sự oai nghi vĩ đại của Ngài!</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05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6600">
                <a:solidFill>
                  <a:srgbClr val="0070C0"/>
                </a:solidFill>
                <a:latin typeface="Arial" panose="020B0604020202020204" pitchFamily="34" charset="0"/>
                <a:cs typeface="Arial" panose="020B0604020202020204" pitchFamily="34" charset="0"/>
              </a:rPr>
              <a:t>3</a:t>
            </a:r>
          </a:p>
          <a:p>
            <a:pPr marL="0" indent="0" algn="ctr">
              <a:buNone/>
            </a:pPr>
            <a:r>
              <a:rPr lang="vi-VN" sz="6000">
                <a:solidFill>
                  <a:srgbClr val="0070C0"/>
                </a:solidFill>
                <a:latin typeface="Arial" panose="020B0604020202020204" pitchFamily="34" charset="0"/>
                <a:cs typeface="Arial" panose="020B0604020202020204" pitchFamily="34" charset="0"/>
              </a:rPr>
              <a:t>Hãy thổi kèn mà ca ngợi Ngài,</a:t>
            </a:r>
          </a:p>
          <a:p>
            <a:pPr marL="0" indent="0" algn="ctr">
              <a:buNone/>
            </a:pPr>
            <a:r>
              <a:rPr lang="vi-VN" sz="6000">
                <a:solidFill>
                  <a:srgbClr val="0070C0"/>
                </a:solidFill>
                <a:latin typeface="Arial" panose="020B0604020202020204" pitchFamily="34" charset="0"/>
                <a:cs typeface="Arial" panose="020B0604020202020204" pitchFamily="34" charset="0"/>
              </a:rPr>
              <a:t>Hãy gảy đàn lia, đàn hạc </a:t>
            </a:r>
            <a:endParaRPr lang="en-US" sz="6000">
              <a:solidFill>
                <a:srgbClr val="0070C0"/>
              </a:solidFill>
              <a:latin typeface="Arial" panose="020B0604020202020204" pitchFamily="34" charset="0"/>
              <a:cs typeface="Arial" panose="020B0604020202020204" pitchFamily="34" charset="0"/>
            </a:endParaRPr>
          </a:p>
          <a:p>
            <a:pPr marL="0" indent="0" algn="ctr">
              <a:buNone/>
            </a:pPr>
            <a:r>
              <a:rPr lang="vi-VN" sz="6000">
                <a:solidFill>
                  <a:srgbClr val="0070C0"/>
                </a:solidFill>
                <a:latin typeface="Arial" panose="020B0604020202020204" pitchFamily="34" charset="0"/>
                <a:cs typeface="Arial" panose="020B0604020202020204" pitchFamily="34" charset="0"/>
              </a:rPr>
              <a:t>mà ca tụng Ngài!</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74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latin typeface="Arial" panose="020B0604020202020204" pitchFamily="34" charset="0"/>
                <a:cs typeface="Arial" panose="020B0604020202020204" pitchFamily="34" charset="0"/>
              </a:rPr>
              <a:t>4</a:t>
            </a:r>
          </a:p>
          <a:p>
            <a:pPr marL="0" indent="0" algn="ctr">
              <a:buNone/>
            </a:pPr>
            <a:r>
              <a:rPr lang="vi-VN" sz="6000">
                <a:solidFill>
                  <a:srgbClr val="0070C0"/>
                </a:solidFill>
                <a:latin typeface="Arial" panose="020B0604020202020204" pitchFamily="34" charset="0"/>
                <a:cs typeface="Arial" panose="020B0604020202020204" pitchFamily="34" charset="0"/>
              </a:rPr>
              <a:t>Hãy đánh trống cơm và nhảy múa mà ca ngợi Ngài!</a:t>
            </a:r>
          </a:p>
          <a:p>
            <a:pPr marL="0" indent="0" algn="ctr">
              <a:buNone/>
            </a:pPr>
            <a:r>
              <a:rPr lang="vi-VN" sz="6000">
                <a:solidFill>
                  <a:srgbClr val="0070C0"/>
                </a:solidFill>
                <a:latin typeface="Arial" panose="020B0604020202020204" pitchFamily="34" charset="0"/>
                <a:cs typeface="Arial" panose="020B0604020202020204" pitchFamily="34" charset="0"/>
              </a:rPr>
              <a:t>Hãy dùng nhạc cụ</a:t>
            </a:r>
            <a:r>
              <a:rPr lang="en-US" sz="6000">
                <a:solidFill>
                  <a:srgbClr val="0070C0"/>
                </a:solidFill>
                <a:latin typeface="Arial" panose="020B0604020202020204" pitchFamily="34" charset="0"/>
                <a:cs typeface="Arial" panose="020B0604020202020204" pitchFamily="34" charset="0"/>
              </a:rPr>
              <a:t> </a:t>
            </a:r>
            <a:r>
              <a:rPr lang="vi-VN" sz="6000">
                <a:solidFill>
                  <a:srgbClr val="0070C0"/>
                </a:solidFill>
                <a:latin typeface="Arial" panose="020B0604020202020204" pitchFamily="34" charset="0"/>
                <a:cs typeface="Arial" panose="020B0604020202020204" pitchFamily="34" charset="0"/>
              </a:rPr>
              <a:t>bằng dây và thổi sáo mà ca tụng Ngài!</a:t>
            </a:r>
            <a:endParaRPr lang="en-US"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2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5</a:t>
            </a:r>
          </a:p>
          <a:p>
            <a:pPr marL="0" indent="0" algn="ctr">
              <a:buNone/>
            </a:pPr>
            <a:r>
              <a:rPr lang="vi-VN" sz="6000">
                <a:solidFill>
                  <a:srgbClr val="0070C0"/>
                </a:solidFill>
                <a:cs typeface="Arial" panose="020B0604020202020204" pitchFamily="34" charset="0"/>
              </a:rPr>
              <a:t>Hãy dùng chập chõa dội tiếng,</a:t>
            </a:r>
            <a:endParaRPr lang="en-US" sz="6000">
              <a:solidFill>
                <a:srgbClr val="0070C0"/>
              </a:solidFill>
              <a:cs typeface="Arial" panose="020B0604020202020204" pitchFamily="34" charset="0"/>
            </a:endParaRPr>
          </a:p>
          <a:p>
            <a:pPr marL="0" indent="0" algn="ctr">
              <a:buNone/>
            </a:pPr>
            <a:r>
              <a:rPr lang="vi-VN" sz="6000">
                <a:solidFill>
                  <a:srgbClr val="0070C0"/>
                </a:solidFill>
                <a:cs typeface="Arial" panose="020B0604020202020204" pitchFamily="34" charset="0"/>
              </a:rPr>
              <a:t>Phèng la vang rền mà ca ngợi Ngài!</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325872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r>
              <a:rPr lang="en-US" sz="7200">
                <a:solidFill>
                  <a:srgbClr val="0070C0"/>
                </a:solidFill>
                <a:cs typeface="Arial" panose="020B0604020202020204" pitchFamily="34" charset="0"/>
              </a:rPr>
              <a:t>6</a:t>
            </a:r>
          </a:p>
          <a:p>
            <a:pPr marL="0" indent="0" algn="ctr">
              <a:buNone/>
            </a:pPr>
            <a:r>
              <a:rPr lang="vi-VN" sz="6000">
                <a:solidFill>
                  <a:srgbClr val="0070C0"/>
                </a:solidFill>
                <a:cs typeface="Arial" panose="020B0604020202020204" pitchFamily="34" charset="0"/>
              </a:rPr>
              <a:t>Mọi sinh vật có hơi thở,</a:t>
            </a:r>
            <a:endParaRPr lang="en-US" sz="6000">
              <a:solidFill>
                <a:srgbClr val="0070C0"/>
              </a:solidFill>
              <a:cs typeface="Arial" panose="020B0604020202020204" pitchFamily="34" charset="0"/>
            </a:endParaRPr>
          </a:p>
          <a:p>
            <a:pPr marL="0" indent="0" algn="ctr">
              <a:buNone/>
            </a:pPr>
            <a:r>
              <a:rPr lang="vi-VN" sz="6000">
                <a:solidFill>
                  <a:srgbClr val="0070C0"/>
                </a:solidFill>
                <a:cs typeface="Arial" panose="020B0604020202020204" pitchFamily="34" charset="0"/>
              </a:rPr>
              <a:t>Hãy ca ngợi Đức Giê-hô-va!</a:t>
            </a:r>
          </a:p>
          <a:p>
            <a:pPr marL="0" indent="0" algn="ctr">
              <a:buNone/>
            </a:pPr>
            <a:r>
              <a:rPr lang="vi-VN" sz="6000">
                <a:solidFill>
                  <a:srgbClr val="0070C0"/>
                </a:solidFill>
                <a:cs typeface="Arial" panose="020B0604020202020204" pitchFamily="34" charset="0"/>
              </a:rPr>
              <a:t>Ha-lê-lu-gia!</a:t>
            </a:r>
            <a:endParaRPr lang="vi-VN" sz="6000" dirty="0">
              <a:solidFill>
                <a:srgbClr val="0070C0"/>
              </a:solidFill>
              <a:cs typeface="Arial" panose="020B0604020202020204" pitchFamily="34" charset="0"/>
            </a:endParaRPr>
          </a:p>
        </p:txBody>
      </p:sp>
    </p:spTree>
    <p:extLst>
      <p:ext uri="{BB962C8B-B14F-4D97-AF65-F5344CB8AC3E}">
        <p14:creationId xmlns:p14="http://schemas.microsoft.com/office/powerpoint/2010/main" val="178236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A-BA, CHA YÊU ƠI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176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6A3-BF28-1801-AE8F-34AECFFDF01F}"/>
              </a:ext>
            </a:extLst>
          </p:cNvPr>
          <p:cNvSpPr>
            <a:spLocks noGrp="1"/>
          </p:cNvSpPr>
          <p:nvPr>
            <p:ph type="title"/>
          </p:nvPr>
        </p:nvSpPr>
        <p:spPr/>
        <p:txBody>
          <a:bodyPr>
            <a:normAutofit/>
          </a:bodyPr>
          <a:lstStyle/>
          <a:p>
            <a:pPr algn="ctr"/>
            <a:r>
              <a:rPr lang="en-US" sz="6000"/>
              <a:t>Giê-rê-mi (18:1-11)</a:t>
            </a:r>
          </a:p>
        </p:txBody>
      </p:sp>
    </p:spTree>
    <p:extLst>
      <p:ext uri="{BB962C8B-B14F-4D97-AF65-F5344CB8AC3E}">
        <p14:creationId xmlns:p14="http://schemas.microsoft.com/office/powerpoint/2010/main" val="422015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F4593-F244-D3D7-64EE-E47FD2588F03}"/>
              </a:ext>
            </a:extLst>
          </p:cNvPr>
          <p:cNvSpPr txBox="1"/>
          <p:nvPr/>
        </p:nvSpPr>
        <p:spPr>
          <a:xfrm>
            <a:off x="142613" y="351744"/>
            <a:ext cx="12049387" cy="6001643"/>
          </a:xfrm>
          <a:prstGeom prst="rect">
            <a:avLst/>
          </a:prstGeom>
          <a:noFill/>
        </p:spPr>
        <p:txBody>
          <a:bodyPr wrap="square">
            <a:spAutoFit/>
          </a:bodyPr>
          <a:lstStyle/>
          <a:p>
            <a:pPr algn="ctr"/>
            <a:r>
              <a:rPr lang="en-US" sz="4800">
                <a:solidFill>
                  <a:srgbClr val="FF0000"/>
                </a:solidFill>
              </a:rPr>
              <a:t>1</a:t>
            </a:r>
            <a:r>
              <a:rPr lang="en-US" sz="4800"/>
              <a:t>Đây là lời Đức Giê-hô-va phán với Giê-rê-mi: </a:t>
            </a:r>
            <a:r>
              <a:rPr lang="en-US" sz="4800">
                <a:solidFill>
                  <a:srgbClr val="FF0000"/>
                </a:solidFill>
              </a:rPr>
              <a:t>2</a:t>
            </a:r>
            <a:r>
              <a:rPr lang="en-US" sz="4800"/>
              <a:t>“Con hãy mau xuống nhà của người thợ gốm, tại đó Ta sẽ cho con nghe lời Ta.”</a:t>
            </a:r>
          </a:p>
          <a:p>
            <a:pPr algn="ctr"/>
            <a:r>
              <a:rPr lang="en-US" sz="4800"/>
              <a:t> </a:t>
            </a:r>
            <a:r>
              <a:rPr lang="en-US" sz="4800">
                <a:solidFill>
                  <a:srgbClr val="FF0000"/>
                </a:solidFill>
              </a:rPr>
              <a:t>3</a:t>
            </a:r>
            <a:r>
              <a:rPr lang="en-US" sz="4800"/>
              <a:t>Tôi liền đi xuống nhà thợ gốm, và nầy, anh ta đang làm việc trên chiếc bàn xoay. </a:t>
            </a:r>
            <a:r>
              <a:rPr lang="en-US" sz="4800">
                <a:solidFill>
                  <a:srgbClr val="FF0000"/>
                </a:solidFill>
              </a:rPr>
              <a:t>4</a:t>
            </a:r>
            <a:r>
              <a:rPr lang="en-US" sz="4800"/>
              <a:t>Mỗi khi chiếc bình bằng đất sét đang nắn trong tay mình bị hỏng, người thợ gốm liền nắn lại chiếc bình khác vừa ý mình.</a:t>
            </a:r>
          </a:p>
        </p:txBody>
      </p:sp>
    </p:spTree>
    <p:extLst>
      <p:ext uri="{BB962C8B-B14F-4D97-AF65-F5344CB8AC3E}">
        <p14:creationId xmlns:p14="http://schemas.microsoft.com/office/powerpoint/2010/main" val="244114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89544-AD7C-05E2-7F98-941384F9CEF9}"/>
              </a:ext>
            </a:extLst>
          </p:cNvPr>
          <p:cNvSpPr txBox="1"/>
          <p:nvPr/>
        </p:nvSpPr>
        <p:spPr>
          <a:xfrm>
            <a:off x="58723" y="623843"/>
            <a:ext cx="12133277" cy="4524315"/>
          </a:xfrm>
          <a:prstGeom prst="rect">
            <a:avLst/>
          </a:prstGeom>
          <a:noFill/>
        </p:spPr>
        <p:txBody>
          <a:bodyPr wrap="square">
            <a:spAutoFit/>
          </a:bodyPr>
          <a:lstStyle/>
          <a:p>
            <a:pPr algn="ctr"/>
            <a:r>
              <a:rPr lang="vi-VN" sz="4800">
                <a:solidFill>
                  <a:srgbClr val="FF0000"/>
                </a:solidFill>
              </a:rPr>
              <a:t>5</a:t>
            </a:r>
            <a:r>
              <a:rPr lang="vi-VN" sz="4800"/>
              <a:t>Bấy giờ, có lời Đức Giê-hô-va phán với tôi: </a:t>
            </a:r>
            <a:r>
              <a:rPr lang="vi-VN" sz="4800">
                <a:solidFill>
                  <a:srgbClr val="FF0000"/>
                </a:solidFill>
              </a:rPr>
              <a:t>6</a:t>
            </a:r>
            <a:r>
              <a:rPr lang="vi-VN" sz="4800"/>
              <a:t>“Hỡi nhà Y-sơ-ra-ên, Ta không thể đối xử với ngươi như người thợ gốm nầy hay sao?” Đức Giê-hô-va phán: “Hỡi nhà Y-sơ-ra-ên, đất sét trong tay thợ gốm thể nào, thì các ngươi ở trong tay Ta cũng thể ấy. </a:t>
            </a:r>
            <a:endParaRPr lang="en-US" sz="4800"/>
          </a:p>
        </p:txBody>
      </p:sp>
    </p:spTree>
    <p:extLst>
      <p:ext uri="{BB962C8B-B14F-4D97-AF65-F5344CB8AC3E}">
        <p14:creationId xmlns:p14="http://schemas.microsoft.com/office/powerpoint/2010/main" val="87832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5169AF-D166-9CC9-8054-FAE7E958CB49}"/>
              </a:ext>
            </a:extLst>
          </p:cNvPr>
          <p:cNvSpPr txBox="1"/>
          <p:nvPr/>
        </p:nvSpPr>
        <p:spPr>
          <a:xfrm>
            <a:off x="67112" y="117693"/>
            <a:ext cx="12124888" cy="6740307"/>
          </a:xfrm>
          <a:prstGeom prst="rect">
            <a:avLst/>
          </a:prstGeom>
          <a:noFill/>
        </p:spPr>
        <p:txBody>
          <a:bodyPr wrap="square">
            <a:spAutoFit/>
          </a:bodyPr>
          <a:lstStyle/>
          <a:p>
            <a:pPr algn="ctr"/>
            <a:r>
              <a:rPr lang="en-US" sz="4800"/>
              <a:t> </a:t>
            </a:r>
            <a:r>
              <a:rPr lang="en-US" sz="4800">
                <a:solidFill>
                  <a:srgbClr val="FF0000"/>
                </a:solidFill>
              </a:rPr>
              <a:t>7</a:t>
            </a:r>
            <a:r>
              <a:rPr lang="en-US" sz="4800"/>
              <a:t>Khi Ta công bố bứng gốc, phá vỡ hoặc tiêu diệt một nước hay một vương quốc nào đó, </a:t>
            </a:r>
            <a:r>
              <a:rPr lang="en-US" sz="4800">
                <a:solidFill>
                  <a:srgbClr val="FF0000"/>
                </a:solidFill>
              </a:rPr>
              <a:t>8</a:t>
            </a:r>
            <a:r>
              <a:rPr lang="en-US" sz="4800"/>
              <a:t>nhưng nếu nước mà Ta định trừng phạt đó từ bỏ điều ác thì Ta sẽ thay đổi ý định giáng họa trên chúng. </a:t>
            </a:r>
            <a:r>
              <a:rPr lang="en-US" sz="4800">
                <a:solidFill>
                  <a:srgbClr val="FF0000"/>
                </a:solidFill>
              </a:rPr>
              <a:t>9</a:t>
            </a:r>
            <a:r>
              <a:rPr lang="en-US" sz="4800"/>
              <a:t>Cũng có khi Ta công bố xây dựng, vun trồng một nước hay một vương quốc nào đó, </a:t>
            </a:r>
            <a:r>
              <a:rPr lang="en-US" sz="4800">
                <a:solidFill>
                  <a:srgbClr val="FF0000"/>
                </a:solidFill>
              </a:rPr>
              <a:t>10</a:t>
            </a:r>
            <a:r>
              <a:rPr lang="en-US" sz="4800"/>
              <a:t>nhưng nếu nước ấy làm điều ác dưới mắt Ta, không lắng nghe tiếng Ta, thì Ta sẽ thay đổi ý định ban phước cho chúng. </a:t>
            </a:r>
          </a:p>
        </p:txBody>
      </p:sp>
    </p:spTree>
    <p:extLst>
      <p:ext uri="{BB962C8B-B14F-4D97-AF65-F5344CB8AC3E}">
        <p14:creationId xmlns:p14="http://schemas.microsoft.com/office/powerpoint/2010/main" val="4178089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394DA5-CEF6-68E9-7773-3AFCB3D07C7C}"/>
              </a:ext>
            </a:extLst>
          </p:cNvPr>
          <p:cNvSpPr txBox="1"/>
          <p:nvPr/>
        </p:nvSpPr>
        <p:spPr>
          <a:xfrm>
            <a:off x="136733" y="797510"/>
            <a:ext cx="12055267" cy="5262979"/>
          </a:xfrm>
          <a:prstGeom prst="rect">
            <a:avLst/>
          </a:prstGeom>
          <a:noFill/>
        </p:spPr>
        <p:txBody>
          <a:bodyPr wrap="square">
            <a:spAutoFit/>
          </a:bodyPr>
          <a:lstStyle/>
          <a:p>
            <a:pPr algn="ctr"/>
            <a:r>
              <a:rPr lang="en-US" sz="4800">
                <a:solidFill>
                  <a:srgbClr val="FF0000"/>
                </a:solidFill>
              </a:rPr>
              <a:t>11</a:t>
            </a:r>
            <a:r>
              <a:rPr lang="en-US" sz="4800"/>
              <a:t>Vậy, bây giờ con hãy nói với người Giu-đa và dân cư Giê-ru-sa-lem rằng: ‘Đức Giê-hô-va phán: Nầy, Ta đang định đem tai họa đến cho các ngươi và lên kế hoạch chống lại các ngươi. Mỗi người trong các ngươi hãy từ bỏ con đường gian ác và sửa lại đường lối cùng các công việc mình!’</a:t>
            </a:r>
          </a:p>
        </p:txBody>
      </p:sp>
    </p:spTree>
    <p:extLst>
      <p:ext uri="{BB962C8B-B14F-4D97-AF65-F5344CB8AC3E}">
        <p14:creationId xmlns:p14="http://schemas.microsoft.com/office/powerpoint/2010/main" val="328995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C395-37BC-E399-1E78-E67299D12D13}"/>
              </a:ext>
            </a:extLst>
          </p:cNvPr>
          <p:cNvSpPr>
            <a:spLocks noGrp="1"/>
          </p:cNvSpPr>
          <p:nvPr>
            <p:ph type="title"/>
          </p:nvPr>
        </p:nvSpPr>
        <p:spPr/>
        <p:txBody>
          <a:bodyPr>
            <a:normAutofit/>
          </a:bodyPr>
          <a:lstStyle/>
          <a:p>
            <a:pPr algn="ctr"/>
            <a:r>
              <a:rPr lang="en-US" sz="6000"/>
              <a:t>Đa-ni-ên (4:35)</a:t>
            </a:r>
          </a:p>
        </p:txBody>
      </p:sp>
    </p:spTree>
    <p:extLst>
      <p:ext uri="{BB962C8B-B14F-4D97-AF65-F5344CB8AC3E}">
        <p14:creationId xmlns:p14="http://schemas.microsoft.com/office/powerpoint/2010/main" val="187192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6C35B-4971-1B3B-FC3B-D12B0A6E33E5}"/>
              </a:ext>
            </a:extLst>
          </p:cNvPr>
          <p:cNvSpPr txBox="1"/>
          <p:nvPr/>
        </p:nvSpPr>
        <p:spPr>
          <a:xfrm>
            <a:off x="310393" y="217681"/>
            <a:ext cx="11669086" cy="5262979"/>
          </a:xfrm>
          <a:prstGeom prst="rect">
            <a:avLst/>
          </a:prstGeom>
          <a:noFill/>
        </p:spPr>
        <p:txBody>
          <a:bodyPr wrap="square">
            <a:spAutoFit/>
          </a:bodyPr>
          <a:lstStyle/>
          <a:p>
            <a:r>
              <a:rPr lang="en-US" sz="4800">
                <a:solidFill>
                  <a:srgbClr val="FF0000"/>
                </a:solidFill>
              </a:rPr>
              <a:t>35</a:t>
            </a:r>
            <a:r>
              <a:rPr lang="en-US" sz="4800"/>
              <a:t>Tất cả cư dân trên đất đều kể như con số không.</a:t>
            </a:r>
          </a:p>
          <a:p>
            <a:r>
              <a:rPr lang="en-US" sz="4800"/>
              <a:t>   Ngài làm theo ý Ngài muốn cả với cơ binh trên trời</a:t>
            </a:r>
          </a:p>
          <a:p>
            <a:r>
              <a:rPr lang="en-US" sz="4800"/>
              <a:t>   Lẫn dân cư trên đất.</a:t>
            </a:r>
          </a:p>
          <a:p>
            <a:r>
              <a:rPr lang="en-US" sz="4800"/>
              <a:t>  Không ai cản được tay Ngài</a:t>
            </a:r>
          </a:p>
          <a:p>
            <a:r>
              <a:rPr lang="en-US" sz="4800"/>
              <a:t>   Hoặc hỏi: “Ngài làm gì vậy?”</a:t>
            </a:r>
          </a:p>
        </p:txBody>
      </p:sp>
    </p:spTree>
    <p:extLst>
      <p:ext uri="{BB962C8B-B14F-4D97-AF65-F5344CB8AC3E}">
        <p14:creationId xmlns:p14="http://schemas.microsoft.com/office/powerpoint/2010/main" val="29500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3DFB-55F7-FE1B-92C9-BF76D04B9D23}"/>
              </a:ext>
            </a:extLst>
          </p:cNvPr>
          <p:cNvSpPr>
            <a:spLocks noGrp="1"/>
          </p:cNvSpPr>
          <p:nvPr>
            <p:ph type="title"/>
          </p:nvPr>
        </p:nvSpPr>
        <p:spPr/>
        <p:txBody>
          <a:bodyPr>
            <a:normAutofit/>
          </a:bodyPr>
          <a:lstStyle/>
          <a:p>
            <a:pPr algn="ctr"/>
            <a:r>
              <a:rPr lang="en-US" sz="6000"/>
              <a:t>II Ti-mô-thê(2:20)</a:t>
            </a:r>
          </a:p>
        </p:txBody>
      </p:sp>
    </p:spTree>
    <p:extLst>
      <p:ext uri="{BB962C8B-B14F-4D97-AF65-F5344CB8AC3E}">
        <p14:creationId xmlns:p14="http://schemas.microsoft.com/office/powerpoint/2010/main" val="3122500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E35DC-EA7E-F663-2565-A058FC27DD9C}"/>
              </a:ext>
            </a:extLst>
          </p:cNvPr>
          <p:cNvSpPr txBox="1"/>
          <p:nvPr/>
        </p:nvSpPr>
        <p:spPr>
          <a:xfrm>
            <a:off x="335559" y="184287"/>
            <a:ext cx="11660697" cy="3046988"/>
          </a:xfrm>
          <a:prstGeom prst="rect">
            <a:avLst/>
          </a:prstGeom>
          <a:noFill/>
        </p:spPr>
        <p:txBody>
          <a:bodyPr wrap="square">
            <a:spAutoFit/>
          </a:bodyPr>
          <a:lstStyle/>
          <a:p>
            <a:pPr algn="ctr"/>
            <a:r>
              <a:rPr lang="en-US" sz="4800">
                <a:solidFill>
                  <a:srgbClr val="FF0000"/>
                </a:solidFill>
              </a:rPr>
              <a:t>20</a:t>
            </a:r>
            <a:r>
              <a:rPr lang="en-US" sz="4800"/>
              <a:t>Trong một ngôi nhà lớn, không chỉ có bình bằng vàng, bình bằng bạc, mà cũng có bình bằng gỗ bằng đất nữa; thứ thì dùng vào việc sang, thứ thì dùng vào việc hèn.</a:t>
            </a:r>
          </a:p>
        </p:txBody>
      </p:sp>
    </p:spTree>
    <p:extLst>
      <p:ext uri="{BB962C8B-B14F-4D97-AF65-F5344CB8AC3E}">
        <p14:creationId xmlns:p14="http://schemas.microsoft.com/office/powerpoint/2010/main" val="3663786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3A4C-105F-65F3-45D5-0FBF612E6C57}"/>
              </a:ext>
            </a:extLst>
          </p:cNvPr>
          <p:cNvSpPr>
            <a:spLocks noGrp="1"/>
          </p:cNvSpPr>
          <p:nvPr>
            <p:ph type="title"/>
          </p:nvPr>
        </p:nvSpPr>
        <p:spPr/>
        <p:txBody>
          <a:bodyPr>
            <a:normAutofit/>
          </a:bodyPr>
          <a:lstStyle/>
          <a:p>
            <a:pPr algn="ctr"/>
            <a:r>
              <a:rPr lang="en-US" sz="6000"/>
              <a:t>Ê-sai(64:8)</a:t>
            </a:r>
          </a:p>
        </p:txBody>
      </p:sp>
    </p:spTree>
    <p:extLst>
      <p:ext uri="{BB962C8B-B14F-4D97-AF65-F5344CB8AC3E}">
        <p14:creationId xmlns:p14="http://schemas.microsoft.com/office/powerpoint/2010/main" val="131567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A - ba, Cha yêu ơi!</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A - ba, Cha yêu ơi!</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Ngài nhìn con yêu thương </a:t>
            </a:r>
            <a:r>
              <a:rPr lang="en-US" sz="4000">
                <a:solidFill>
                  <a:srgbClr val="0070C0"/>
                </a:solidFill>
                <a:latin typeface="Arial" panose="020B0604020202020204" pitchFamily="34" charset="0"/>
                <a:cs typeface="Arial" panose="020B0604020202020204" pitchFamily="34" charset="0"/>
              </a:rPr>
              <a:t>ôm </a:t>
            </a:r>
            <a:r>
              <a:rPr lang="vi-VN" sz="4000">
                <a:solidFill>
                  <a:srgbClr val="0070C0"/>
                </a:solidFill>
                <a:latin typeface="Arial" panose="020B0604020202020204" pitchFamily="34" charset="0"/>
                <a:cs typeface="Arial" panose="020B0604020202020204" pitchFamily="34" charset="0"/>
              </a:rPr>
              <a:t>con vào lòng,</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Ngài dẫn dắt suốt mọi lối đi.</a:t>
            </a:r>
            <a:endParaRPr lang="en-US"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504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CF62B4-A134-651C-7A97-12F669A5EA97}"/>
              </a:ext>
            </a:extLst>
          </p:cNvPr>
          <p:cNvSpPr txBox="1"/>
          <p:nvPr/>
        </p:nvSpPr>
        <p:spPr>
          <a:xfrm>
            <a:off x="83890" y="117693"/>
            <a:ext cx="12108110" cy="3046988"/>
          </a:xfrm>
          <a:prstGeom prst="rect">
            <a:avLst/>
          </a:prstGeom>
          <a:noFill/>
        </p:spPr>
        <p:txBody>
          <a:bodyPr wrap="square">
            <a:spAutoFit/>
          </a:bodyPr>
          <a:lstStyle/>
          <a:p>
            <a:pPr algn="ctr"/>
            <a:r>
              <a:rPr lang="en-US" sz="4800">
                <a:solidFill>
                  <a:srgbClr val="FF0000"/>
                </a:solidFill>
              </a:rPr>
              <a:t>8</a:t>
            </a:r>
            <a:r>
              <a:rPr lang="en-US" sz="4800"/>
              <a:t>Thế nhưng, lạy Đức Giê-hô-va, bây giờ Ngài là Cha chúng con;</a:t>
            </a:r>
          </a:p>
          <a:p>
            <a:pPr algn="ctr"/>
            <a:r>
              <a:rPr lang="en-US" sz="4800"/>
              <a:t>Chúng con là đất sét, Ngài là thợ gốm;</a:t>
            </a:r>
          </a:p>
          <a:p>
            <a:pPr algn="ctr"/>
            <a:r>
              <a:rPr lang="en-US" sz="4800"/>
              <a:t>Tất cả chúng con là công việc của tay Ngài.</a:t>
            </a:r>
          </a:p>
        </p:txBody>
      </p:sp>
    </p:spTree>
    <p:extLst>
      <p:ext uri="{BB962C8B-B14F-4D97-AF65-F5344CB8AC3E}">
        <p14:creationId xmlns:p14="http://schemas.microsoft.com/office/powerpoint/2010/main" val="377871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A - ba, Cha yêu ơi!</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Hỡi Chúa Cha cao vời,</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Ngài hằng bên con đây ban sức mới luôn. </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Chúa nhân từ thay.</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a:t>
            </a:r>
            <a:endParaRPr lang="en-US"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73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Ngài biết rõ mỗi nỗi lòng, mỗi niềm đau.</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 Ngài xua tan bao</a:t>
            </a:r>
            <a:r>
              <a:rPr lang="en-US" sz="4000">
                <a:solidFill>
                  <a:srgbClr val="0070C0"/>
                </a:solidFill>
                <a:latin typeface="Arial" panose="020B0604020202020204" pitchFamily="34" charset="0"/>
                <a:cs typeface="Arial" panose="020B0604020202020204" pitchFamily="34" charset="0"/>
              </a:rPr>
              <a:t> nhiêu</a:t>
            </a:r>
            <a:r>
              <a:rPr lang="vi-VN" sz="4000">
                <a:solidFill>
                  <a:srgbClr val="0070C0"/>
                </a:solidFill>
                <a:latin typeface="Arial" panose="020B0604020202020204" pitchFamily="34" charset="0"/>
                <a:cs typeface="Arial" panose="020B0604020202020204" pitchFamily="34" charset="0"/>
              </a:rPr>
              <a:t> âu lo trong đời con,</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a:solidFill>
                  <a:srgbClr val="0070C0"/>
                </a:solidFill>
                <a:latin typeface="Arial" panose="020B0604020202020204" pitchFamily="34" charset="0"/>
                <a:cs typeface="Arial" panose="020B0604020202020204" pitchFamily="34" charset="0"/>
              </a:rPr>
              <a:t>này là lòng khát khao, xin Cha Ngài làm tươi mới luôn. </a:t>
            </a: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Cuộc đời con hôm nay xin dâng trọn lên Ngài."</a:t>
            </a:r>
          </a:p>
        </p:txBody>
      </p:sp>
    </p:spTree>
    <p:extLst>
      <p:ext uri="{BB962C8B-B14F-4D97-AF65-F5344CB8AC3E}">
        <p14:creationId xmlns:p14="http://schemas.microsoft.com/office/powerpoint/2010/main" val="205199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latin typeface="Arial" panose="020B0604020202020204" pitchFamily="34" charset="0"/>
                <a:cs typeface="Arial" panose="020B0604020202020204" pitchFamily="34" charset="0"/>
              </a:rPr>
              <a:t>TRỌN ĐỜI TÔI</a:t>
            </a:r>
          </a:p>
        </p:txBody>
      </p:sp>
    </p:spTree>
    <p:extLst>
      <p:ext uri="{BB962C8B-B14F-4D97-AF65-F5344CB8AC3E}">
        <p14:creationId xmlns:p14="http://schemas.microsoft.com/office/powerpoint/2010/main" val="55850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latin typeface="Arial" panose="020B0604020202020204" pitchFamily="34" charset="0"/>
                <a:cs typeface="Arial" panose="020B0604020202020204" pitchFamily="34" charset="0"/>
              </a:rPr>
              <a:t>Trọn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a:t>
            </a:r>
          </a:p>
          <a:p>
            <a:pPr marL="0" indent="0" algn="ctr">
              <a:lnSpc>
                <a:spcPct val="150000"/>
              </a:lnSpc>
              <a:buNone/>
            </a:pP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Đa-Vít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xưa</a:t>
            </a:r>
            <a:r>
              <a:rPr lang="en-US" sz="4000" dirty="0">
                <a:latin typeface="Arial" panose="020B0604020202020204" pitchFamily="34" charset="0"/>
                <a:cs typeface="Arial" panose="020B0604020202020204" pitchFamily="34" charset="0"/>
              </a:rPr>
              <a:t>. (x2)</a:t>
            </a:r>
          </a:p>
        </p:txBody>
      </p:sp>
    </p:spTree>
    <p:extLst>
      <p:ext uri="{BB962C8B-B14F-4D97-AF65-F5344CB8AC3E}">
        <p14:creationId xmlns:p14="http://schemas.microsoft.com/office/powerpoint/2010/main" val="101740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ngợi</a:t>
            </a:r>
            <a:r>
              <a:rPr lang="en-US" sz="4000" dirty="0">
                <a:latin typeface="Arial" panose="020B0604020202020204" pitchFamily="34" charset="0"/>
                <a:cs typeface="Arial" panose="020B0604020202020204" pitchFamily="34" charset="0"/>
              </a:rPr>
              <a:t> ca!</a:t>
            </a:r>
          </a:p>
          <a:p>
            <a:pPr marL="0" indent="0" algn="ctr">
              <a:lnSpc>
                <a:spcPct val="150000"/>
              </a:lnSpc>
              <a:buNone/>
            </a:pP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ca </a:t>
            </a:r>
            <a:r>
              <a:rPr lang="en-US" sz="4000" dirty="0" err="1">
                <a:latin typeface="Arial" panose="020B0604020202020204" pitchFamily="34" charset="0"/>
                <a:cs typeface="Arial" panose="020B0604020202020204" pitchFamily="34" charset="0"/>
              </a:rPr>
              <a:t>ngợi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a:t>
            </a:r>
          </a:p>
          <a:p>
            <a:pPr marL="0" indent="0" algn="ctr">
              <a:lnSpc>
                <a:spcPct val="150000"/>
              </a:lnSpc>
              <a:buNone/>
            </a:pP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ngợi</a:t>
            </a:r>
            <a:r>
              <a:rPr lang="en-US" sz="4000" dirty="0">
                <a:latin typeface="Arial" panose="020B0604020202020204" pitchFamily="34" charset="0"/>
                <a:cs typeface="Arial" panose="020B0604020202020204" pitchFamily="34" charset="0"/>
              </a:rPr>
              <a:t> ca!</a:t>
            </a:r>
          </a:p>
          <a:p>
            <a:pPr marL="0" indent="0" algn="ctr">
              <a:lnSpc>
                <a:spcPct val="150000"/>
              </a:lnSpc>
              <a:buNone/>
            </a:pP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ca </a:t>
            </a:r>
            <a:r>
              <a:rPr lang="en-US" sz="4000" dirty="0" err="1">
                <a:latin typeface="Arial" panose="020B0604020202020204" pitchFamily="34" charset="0"/>
                <a:cs typeface="Arial" panose="020B0604020202020204" pitchFamily="34" charset="0"/>
              </a:rPr>
              <a:t>ngợi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6893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1119</Words>
  <Application>Microsoft Office PowerPoint</Application>
  <PresentationFormat>Widescreen</PresentationFormat>
  <Paragraphs>136</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Giê-rê-mi (18:1-11)</vt:lpstr>
      <vt:lpstr>PowerPoint Presentation</vt:lpstr>
      <vt:lpstr>PowerPoint Presentation</vt:lpstr>
      <vt:lpstr>PowerPoint Presentation</vt:lpstr>
      <vt:lpstr>PowerPoint Presentation</vt:lpstr>
      <vt:lpstr>Đa-ni-ên (4:35)</vt:lpstr>
      <vt:lpstr>PowerPoint Presentation</vt:lpstr>
      <vt:lpstr>II Ti-mô-thê(2:20)</vt:lpstr>
      <vt:lpstr>PowerPoint Presentation</vt:lpstr>
      <vt:lpstr>Ê-sai(64:8)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35</cp:revision>
  <dcterms:created xsi:type="dcterms:W3CDTF">2022-02-21T03:27:55Z</dcterms:created>
  <dcterms:modified xsi:type="dcterms:W3CDTF">2023-09-24T01:41:43Z</dcterms:modified>
</cp:coreProperties>
</file>