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0" r:id="rId3"/>
    <p:sldId id="343" r:id="rId4"/>
    <p:sldId id="566" r:id="rId5"/>
    <p:sldId id="257" r:id="rId6"/>
    <p:sldId id="258" r:id="rId7"/>
    <p:sldId id="259" r:id="rId8"/>
    <p:sldId id="567" r:id="rId9"/>
    <p:sldId id="568" r:id="rId10"/>
    <p:sldId id="571" r:id="rId11"/>
    <p:sldId id="569" r:id="rId12"/>
    <p:sldId id="570" r:id="rId13"/>
    <p:sldId id="572" r:id="rId14"/>
    <p:sldId id="573" r:id="rId15"/>
    <p:sldId id="574" r:id="rId16"/>
    <p:sldId id="575" r:id="rId17"/>
    <p:sldId id="576" r:id="rId18"/>
    <p:sldId id="577" r:id="rId19"/>
    <p:sldId id="578" r:id="rId20"/>
    <p:sldId id="363" r:id="rId21"/>
    <p:sldId id="364" r:id="rId22"/>
    <p:sldId id="277" r:id="rId23"/>
    <p:sldId id="278" r:id="rId24"/>
    <p:sldId id="279" r:id="rId25"/>
    <p:sldId id="559" r:id="rId26"/>
    <p:sldId id="560" r:id="rId27"/>
    <p:sldId id="561" r:id="rId28"/>
    <p:sldId id="562" r:id="rId29"/>
    <p:sldId id="563" r:id="rId30"/>
    <p:sldId id="564" r:id="rId31"/>
    <p:sldId id="5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autoAdjust="0"/>
    <p:restoredTop sz="96283" autoAdjust="0"/>
  </p:normalViewPr>
  <p:slideViewPr>
    <p:cSldViewPr snapToGrid="0">
      <p:cViewPr>
        <p:scale>
          <a:sx n="110" d="100"/>
          <a:sy n="110" d="100"/>
        </p:scale>
        <p:origin x="234" y="16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6D980-437F-471D-A6D7-9DFF3CF23579}"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E3741-4A97-4EEA-8791-DCACCEB99A5D}" type="slidenum">
              <a:rPr lang="en-US" smtClean="0"/>
              <a:t>‹#›</a:t>
            </a:fld>
            <a:endParaRPr lang="en-US"/>
          </a:p>
        </p:txBody>
      </p:sp>
    </p:spTree>
    <p:extLst>
      <p:ext uri="{BB962C8B-B14F-4D97-AF65-F5344CB8AC3E}">
        <p14:creationId xmlns:p14="http://schemas.microsoft.com/office/powerpoint/2010/main" val="386702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E3741-4A97-4EEA-8791-DCACCEB99A5D}" type="slidenum">
              <a:rPr lang="en-US" smtClean="0"/>
              <a:t>1</a:t>
            </a:fld>
            <a:endParaRPr lang="en-US"/>
          </a:p>
        </p:txBody>
      </p:sp>
    </p:spTree>
    <p:extLst>
      <p:ext uri="{BB962C8B-B14F-4D97-AF65-F5344CB8AC3E}">
        <p14:creationId xmlns:p14="http://schemas.microsoft.com/office/powerpoint/2010/main" val="136470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F53CC-FC4A-4152-BD04-E950E745FEF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2173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74141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273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F53CC-FC4A-4152-BD04-E950E745FEF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88113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AF53CC-FC4A-4152-BD04-E950E745FEFC}"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35399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F53CC-FC4A-4152-BD04-E950E745FEFC}"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53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F53CC-FC4A-4152-BD04-E950E745FEFC}"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48160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F53CC-FC4A-4152-BD04-E950E745FEFC}"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418760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F53CC-FC4A-4152-BD04-E950E745FEFC}"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743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118521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AF53CC-FC4A-4152-BD04-E950E745FEFC}"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A46E9-FBA5-4A0E-8D5D-3C79674B9C8E}" type="slidenum">
              <a:rPr lang="en-US" smtClean="0"/>
              <a:t>‹#›</a:t>
            </a:fld>
            <a:endParaRPr lang="en-US"/>
          </a:p>
        </p:txBody>
      </p:sp>
    </p:spTree>
    <p:extLst>
      <p:ext uri="{BB962C8B-B14F-4D97-AF65-F5344CB8AC3E}">
        <p14:creationId xmlns:p14="http://schemas.microsoft.com/office/powerpoint/2010/main" val="230495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53CC-FC4A-4152-BD04-E950E745FEFC}"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A46E9-FBA5-4A0E-8D5D-3C79674B9C8E}" type="slidenum">
              <a:rPr lang="en-US" smtClean="0"/>
              <a:t>‹#›</a:t>
            </a:fld>
            <a:endParaRPr lang="en-US"/>
          </a:p>
        </p:txBody>
      </p:sp>
    </p:spTree>
    <p:extLst>
      <p:ext uri="{BB962C8B-B14F-4D97-AF65-F5344CB8AC3E}">
        <p14:creationId xmlns:p14="http://schemas.microsoft.com/office/powerpoint/2010/main" val="8739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8000" dirty="0">
              <a:latin typeface="Arial" panose="020B0604020202020204" pitchFamily="34" charset="0"/>
              <a:cs typeface="Arial" panose="020B0604020202020204" pitchFamily="34" charset="0"/>
            </a:endParaRPr>
          </a:p>
          <a:p>
            <a:pPr marL="0" indent="0" algn="ctr">
              <a:buNone/>
            </a:pPr>
            <a:r>
              <a:rPr lang="en-US" sz="8000" dirty="0">
                <a:solidFill>
                  <a:schemeClr val="bg1"/>
                </a:solidFill>
                <a:latin typeface="Arial" panose="020B0604020202020204" pitchFamily="34" charset="0"/>
                <a:cs typeface="Arial" panose="020B0604020202020204" pitchFamily="34" charset="0"/>
              </a:rPr>
              <a:t>CHÀO MỪNG</a:t>
            </a:r>
          </a:p>
          <a:p>
            <a:pPr marL="0" indent="0" algn="ctr">
              <a:buNone/>
            </a:pPr>
            <a:endParaRPr lang="en-US" sz="4000" dirty="0">
              <a:latin typeface="Arial" panose="020B0604020202020204" pitchFamily="34" charset="0"/>
              <a:cs typeface="Arial" panose="020B0604020202020204" pitchFamily="34" charset="0"/>
            </a:endParaRPr>
          </a:p>
          <a:p>
            <a:pPr marL="0" indent="0" algn="ctr">
              <a:buNone/>
            </a:pPr>
            <a:r>
              <a:rPr lang="en-US" sz="4000" dirty="0">
                <a:solidFill>
                  <a:srgbClr val="FF0000"/>
                </a:solidFill>
                <a:latin typeface="Arial" panose="020B0604020202020204" pitchFamily="34" charset="0"/>
                <a:cs typeface="Arial" panose="020B0604020202020204" pitchFamily="34" charset="0"/>
              </a:rPr>
              <a:t>ANH CHỊ EM</a:t>
            </a:r>
          </a:p>
          <a:p>
            <a:pPr marL="0" indent="0" algn="ctr">
              <a:buNone/>
            </a:pPr>
            <a:r>
              <a:rPr lang="en-US" sz="4000" dirty="0">
                <a:solidFill>
                  <a:srgbClr val="FF0000"/>
                </a:solidFill>
                <a:latin typeface="Arial" panose="020B0604020202020204" pitchFamily="34" charset="0"/>
                <a:cs typeface="Arial" panose="020B0604020202020204" pitchFamily="34" charset="0"/>
              </a:rPr>
              <a:t>TRONG TÌNH YÊU CỨU CHÚA JESUS</a:t>
            </a:r>
            <a:endParaRPr lang="en-US" sz="2000" dirty="0">
              <a:solidFill>
                <a:schemeClr val="bg1"/>
              </a:solidFill>
              <a:latin typeface="Arial" panose="020B0604020202020204" pitchFamily="34" charset="0"/>
              <a:cs typeface="Arial" panose="020B0604020202020204" pitchFamily="34" charset="0"/>
            </a:endParaRPr>
          </a:p>
          <a:p>
            <a:pPr marL="0" indent="0" algn="ctr">
              <a:buNone/>
            </a:pPr>
            <a:endParaRPr lang="en-US" sz="2000" dirty="0">
              <a:solidFill>
                <a:schemeClr val="bg1"/>
              </a:solidFill>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ĐẾN THAM DỰ BUỔI THỜ PHƯỢNG</a:t>
            </a:r>
          </a:p>
          <a:p>
            <a:pPr marL="0" indent="0" algn="ctr">
              <a:buNone/>
            </a:pPr>
            <a:r>
              <a:rPr lang="en-US" sz="1800" b="1" dirty="0">
                <a:latin typeface="Arial" panose="020B0604020202020204" pitchFamily="34" charset="0"/>
                <a:cs typeface="Arial" panose="020B0604020202020204" pitchFamily="34" charset="0"/>
              </a:rPr>
              <a:t>(</a:t>
            </a:r>
            <a:r>
              <a:rPr lang="en-US" sz="1800" b="1">
                <a:latin typeface="Arial" panose="020B0604020202020204" pitchFamily="34" charset="0"/>
                <a:cs typeface="Arial" panose="020B0604020202020204" pitchFamily="34" charset="0"/>
              </a:rPr>
              <a:t>NGÀY 28-01-2024</a:t>
            </a:r>
            <a:r>
              <a:rPr lang="en-US" sz="1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116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ngự</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ngôi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đang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trị</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vì</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89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phá</a:t>
            </a:r>
            <a:r>
              <a:rPr lang="en-US" sz="4000" dirty="0">
                <a:solidFill>
                  <a:srgbClr val="0070C0"/>
                </a:solidFill>
                <a:latin typeface="Arial" panose="020B0604020202020204" pitchFamily="34" charset="0"/>
                <a:cs typeface="Arial" panose="020B0604020202020204" pitchFamily="34" charset="0"/>
              </a:rPr>
              <a:t> tan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trần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gian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ma </a:t>
            </a:r>
            <a:r>
              <a:rPr lang="en-US" sz="4000" dirty="0" err="1">
                <a:solidFill>
                  <a:srgbClr val="0070C0"/>
                </a:solidFill>
                <a:latin typeface="Arial" panose="020B0604020202020204" pitchFamily="34" charset="0"/>
                <a:cs typeface="Arial" panose="020B0604020202020204" pitchFamily="34" charset="0"/>
              </a:rPr>
              <a:t>vương</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đắc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thắng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tối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tăm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khải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hoàn</a:t>
            </a:r>
            <a:r>
              <a:rPr lang="en-US" sz="4000" dirty="0">
                <a:solidFill>
                  <a:srgbClr val="0070C0"/>
                </a:solidFill>
                <a:latin typeface="Arial" panose="020B0604020202020204" pitchFamily="34" charset="0"/>
                <a:cs typeface="Arial" panose="020B0604020202020204" pitchFamily="34" charset="0"/>
              </a:rPr>
              <a:t> ca.</a:t>
            </a:r>
          </a:p>
        </p:txBody>
      </p:sp>
    </p:spTree>
    <p:extLst>
      <p:ext uri="{BB962C8B-B14F-4D97-AF65-F5344CB8AC3E}">
        <p14:creationId xmlns:p14="http://schemas.microsoft.com/office/powerpoint/2010/main" val="92283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quyền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năng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Ha-</a:t>
            </a:r>
            <a:r>
              <a:rPr lang="en-US" sz="4000" dirty="0" err="1">
                <a:solidFill>
                  <a:srgbClr val="0070C0"/>
                </a:solidFill>
                <a:latin typeface="Arial" panose="020B0604020202020204" pitchFamily="34" charset="0"/>
                <a:cs typeface="Arial" panose="020B0604020202020204" pitchFamily="34" charset="0"/>
              </a:rPr>
              <a:t>lê</a:t>
            </a:r>
            <a:r>
              <a:rPr lang="en-US" sz="4000" dirty="0">
                <a:solidFill>
                  <a:srgbClr val="0070C0"/>
                </a:solidFill>
                <a:latin typeface="Arial" panose="020B0604020202020204" pitchFamily="34" charset="0"/>
                <a:cs typeface="Arial" panose="020B0604020202020204" pitchFamily="34" charset="0"/>
              </a:rPr>
              <a:t>-</a:t>
            </a:r>
            <a:r>
              <a:rPr lang="en-US" sz="4000" dirty="0" err="1">
                <a:solidFill>
                  <a:srgbClr val="0070C0"/>
                </a:solidFill>
                <a:latin typeface="Arial" panose="020B0604020202020204" pitchFamily="34" charset="0"/>
                <a:cs typeface="Arial" panose="020B0604020202020204" pitchFamily="34" charset="0"/>
              </a:rPr>
              <a:t>lu-gia</a:t>
            </a:r>
            <a:r>
              <a:rPr lang="en-US" sz="400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264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MỌI SUY TÔN THUỘC VUA</a:t>
            </a:r>
          </a:p>
        </p:txBody>
      </p:sp>
    </p:spTree>
    <p:extLst>
      <p:ext uri="{BB962C8B-B14F-4D97-AF65-F5344CB8AC3E}">
        <p14:creationId xmlns:p14="http://schemas.microsoft.com/office/powerpoint/2010/main" val="145615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Đưa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đôi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tay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thờ</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phượng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Với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tâm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linh</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đang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hướng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Giê-xu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Lòng</a:t>
            </a:r>
            <a:r>
              <a:rPr lang="en-US" sz="4000" dirty="0">
                <a:solidFill>
                  <a:srgbClr val="0070C0"/>
                </a:solidFill>
                <a:latin typeface="Arial" panose="020B0604020202020204" pitchFamily="34" charset="0"/>
                <a:cs typeface="Arial" panose="020B0604020202020204" pitchFamily="34" charset="0"/>
              </a:rPr>
              <a:t> con </a:t>
            </a:r>
            <a:r>
              <a:rPr lang="en-US" sz="4000" dirty="0" err="1">
                <a:solidFill>
                  <a:srgbClr val="0070C0"/>
                </a:solidFill>
                <a:latin typeface="Arial" panose="020B0604020202020204" pitchFamily="34" charset="0"/>
                <a:cs typeface="Arial" panose="020B0604020202020204" pitchFamily="34" charset="0"/>
              </a:rPr>
              <a:t>ngợi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848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thần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hiện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diện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lòng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này</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Đấng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oai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153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CHÚA ĐƯỢC TÔN CAO</a:t>
            </a:r>
          </a:p>
        </p:txBody>
      </p:sp>
    </p:spTree>
    <p:extLst>
      <p:ext uri="{BB962C8B-B14F-4D97-AF65-F5344CB8AC3E}">
        <p14:creationId xmlns:p14="http://schemas.microsoft.com/office/powerpoint/2010/main" val="1724615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Giờ này lòng con hướng về Ngài</a:t>
            </a:r>
            <a:endParaRPr lang="en-US" sz="4000" dirty="0">
              <a:solidFill>
                <a:srgbClr val="0070C0"/>
              </a:solidFill>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Tụng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Jêsus</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oai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nghi</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Mọi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lời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duy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thôi</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Quỳ nơi đây trọn lòng con đây tôn vinh.</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7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en-US" sz="4000" dirty="0">
                <a:solidFill>
                  <a:srgbClr val="0070C0"/>
                </a:solidFill>
                <a:latin typeface="Arial" panose="020B0604020202020204" pitchFamily="34" charset="0"/>
                <a:cs typeface="Arial" panose="020B0604020202020204" pitchFamily="34" charset="0"/>
              </a:rPr>
              <a:t>ĐK:</a:t>
            </a:r>
          </a:p>
          <a:p>
            <a:pPr marL="0" indent="0" algn="ctr">
              <a:lnSpc>
                <a:spcPct val="150000"/>
              </a:lnSpc>
              <a:buNone/>
            </a:pPr>
            <a:r>
              <a:rPr lang="vi-VN" sz="4000" dirty="0">
                <a:solidFill>
                  <a:srgbClr val="0070C0"/>
                </a:solidFill>
                <a:cs typeface="Arial" panose="020B0604020202020204" pitchFamily="34" charset="0"/>
              </a:rPr>
              <a:t>Cùng nhau đưa cao đôi tay và cất tiếng hát vang đến ngôi Ngài</a:t>
            </a:r>
            <a:endParaRPr lang="en-US" sz="4000" dirty="0">
              <a:solidFill>
                <a:srgbClr val="0070C0"/>
              </a:solidFill>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Tại nơi đây Chúa được vinh hiển.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88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Cùng nhau đưa cao đôi tay và cất tiếng hát vang đến ngôi Ngài</a:t>
            </a:r>
            <a:endParaRPr lang="en-US" sz="4000" dirty="0">
              <a:solidFill>
                <a:srgbClr val="0070C0"/>
              </a:solidFill>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Tại nơi đây Chúa được tôn cao.</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9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6B4EC8-B2AF-A6EE-A197-D092D0310DE2}"/>
              </a:ext>
            </a:extLst>
          </p:cNvPr>
          <p:cNvSpPr txBox="1"/>
          <p:nvPr/>
        </p:nvSpPr>
        <p:spPr>
          <a:xfrm>
            <a:off x="187354" y="359646"/>
            <a:ext cx="12004646" cy="65556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BÀI TÍN ĐIỀU CÁC SỨ ĐỒ</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Tôi tin Đức Chúa Trời Toàn Năng, là Cha, là Đấng dựng nên trời đất, Tôi tin Giê-xu Christ, là Con độc sanh của Đức Chúa Trời và Chúa chúng 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được thai dựng bởi Thánh Linh, sanh bởi nữ đồng trinh Mary, chịu thương khó dưới tay Bôn-xơ Phi-lát, bị đóng đinh trên thập tự giá, chịu chết và chôn.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Ngài xuống âm phủ, đến ngày thứ ba, Ngài từ kẻ chết sống lại.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a:solidFill>
                  <a:srgbClr val="0070C0"/>
                </a:solidFill>
                <a:latin typeface="Arial" panose="020B0604020202020204" pitchFamily="34" charset="0"/>
                <a:cs typeface="Arial" panose="020B0604020202020204" pitchFamily="34" charset="0"/>
              </a:rPr>
              <a:t>BÀI CA DÂNG HIẾN</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6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Lạy Cha xin hãy cho con được dâng hiến lên Ngài.</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Khi Cha đã ban cho và con luôn nhớ ơn Cha.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Xin Cha thêm bội phần mọi điều con hiến dâng.</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Lòng con ước mong dâng Ngài suốt cả đời con.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4359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r>
              <a:rPr lang="vi-VN" sz="4400">
                <a:solidFill>
                  <a:srgbClr val="0070C0"/>
                </a:solidFill>
                <a:cs typeface="Arial" panose="020B0604020202020204" pitchFamily="34" charset="0"/>
              </a:rPr>
              <a:t>‘</a:t>
            </a:r>
            <a:r>
              <a:rPr lang="vi-VN" sz="4000">
                <a:solidFill>
                  <a:srgbClr val="0070C0"/>
                </a:solidFill>
                <a:cs typeface="Arial" panose="020B0604020202020204" pitchFamily="34" charset="0"/>
              </a:rPr>
              <a:t>Lạy Cha chúng con ở trên trời</a:t>
            </a:r>
            <a:r>
              <a:rPr lang="en-US" sz="4000">
                <a:solidFill>
                  <a:srgbClr val="0070C0"/>
                </a:solidFill>
                <a:cs typeface="Arial" panose="020B0604020202020204" pitchFamily="34" charset="0"/>
              </a:rPr>
              <a:t> </a:t>
            </a:r>
          </a:p>
          <a:p>
            <a:pPr marL="0" indent="0" algn="ctr">
              <a:lnSpc>
                <a:spcPct val="150000"/>
              </a:lnSpc>
              <a:buNone/>
            </a:pPr>
            <a:r>
              <a:rPr lang="vi-VN" sz="4000">
                <a:solidFill>
                  <a:srgbClr val="0070C0"/>
                </a:solidFill>
                <a:cs typeface="Arial" panose="020B0604020202020204" pitchFamily="34" charset="0"/>
              </a:rPr>
              <a:t>Danh Cha được tôn thánh;</a:t>
            </a:r>
          </a:p>
          <a:p>
            <a:pPr marL="0" indent="0" algn="ctr">
              <a:lnSpc>
                <a:spcPct val="150000"/>
              </a:lnSpc>
              <a:buNone/>
            </a:pPr>
            <a:r>
              <a:rPr lang="en-US" sz="4000">
                <a:solidFill>
                  <a:srgbClr val="0070C0"/>
                </a:solidFill>
                <a:cs typeface="Arial" panose="020B0604020202020204" pitchFamily="34" charset="0"/>
              </a:rPr>
              <a:t>Nước </a:t>
            </a:r>
            <a:r>
              <a:rPr lang="vi-VN" sz="4000">
                <a:solidFill>
                  <a:srgbClr val="0070C0"/>
                </a:solidFill>
                <a:cs typeface="Arial" panose="020B0604020202020204" pitchFamily="34" charset="0"/>
              </a:rPr>
              <a:t>Cha được đến,</a:t>
            </a:r>
          </a:p>
          <a:p>
            <a:pPr marL="0" indent="0" algn="ctr">
              <a:lnSpc>
                <a:spcPct val="150000"/>
              </a:lnSpc>
              <a:buNone/>
            </a:pPr>
            <a:r>
              <a:rPr lang="vi-VN" sz="4000">
                <a:solidFill>
                  <a:srgbClr val="0070C0"/>
                </a:solidFill>
                <a:cs typeface="Arial" panose="020B0604020202020204" pitchFamily="34" charset="0"/>
              </a:rPr>
              <a:t>Ý Cha được nên, ở đất như ở trời!</a:t>
            </a:r>
          </a:p>
          <a:p>
            <a:pPr marL="0" indent="0" algn="ctr">
              <a:lnSpc>
                <a:spcPct val="150000"/>
              </a:lnSpc>
              <a:buNone/>
            </a:pPr>
            <a:r>
              <a:rPr lang="vi-VN" sz="4000">
                <a:solidFill>
                  <a:srgbClr val="0070C0"/>
                </a:solidFill>
                <a:cs typeface="Arial" panose="020B0604020202020204" pitchFamily="34" charset="0"/>
              </a:rPr>
              <a:t>Xin cho chúng con hôm nay </a:t>
            </a:r>
            <a:r>
              <a:rPr lang="en-US" sz="4000">
                <a:solidFill>
                  <a:srgbClr val="0070C0"/>
                </a:solidFill>
                <a:cs typeface="Arial" panose="020B0604020202020204" pitchFamily="34" charset="0"/>
              </a:rPr>
              <a:t>đồ ăn</a:t>
            </a:r>
            <a:r>
              <a:rPr lang="vi-VN" sz="4000">
                <a:solidFill>
                  <a:srgbClr val="0070C0"/>
                </a:solidFill>
                <a:cs typeface="Arial" panose="020B0604020202020204" pitchFamily="34" charset="0"/>
              </a:rPr>
              <a:t> đủ ngày;</a:t>
            </a:r>
          </a:p>
        </p:txBody>
      </p:sp>
    </p:spTree>
    <p:extLst>
      <p:ext uri="{BB962C8B-B14F-4D97-AF65-F5344CB8AC3E}">
        <p14:creationId xmlns:p14="http://schemas.microsoft.com/office/powerpoint/2010/main" val="274299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Autofit/>
          </a:bodyPr>
          <a:lstStyle/>
          <a:p>
            <a:pPr marL="0" indent="0" algn="ctr">
              <a:lnSpc>
                <a:spcPct val="150000"/>
              </a:lnSpc>
              <a:buNone/>
            </a:pPr>
            <a:r>
              <a:rPr lang="vi-VN" sz="4000">
                <a:solidFill>
                  <a:srgbClr val="0070C0"/>
                </a:solidFill>
                <a:cs typeface="Arial" panose="020B0604020202020204" pitchFamily="34" charset="0"/>
              </a:rPr>
              <a:t>Xin tha tội cho chúng con,</a:t>
            </a:r>
          </a:p>
          <a:p>
            <a:pPr marL="0" indent="0" algn="ctr">
              <a:lnSpc>
                <a:spcPct val="150000"/>
              </a:lnSpc>
              <a:buNone/>
            </a:pPr>
            <a:r>
              <a:rPr lang="vi-VN" sz="4000">
                <a:solidFill>
                  <a:srgbClr val="0070C0"/>
                </a:solidFill>
                <a:cs typeface="Arial" panose="020B0604020202020204" pitchFamily="34" charset="0"/>
              </a:rPr>
              <a:t>Như chúng con đã tha những kẻ </a:t>
            </a:r>
            <a:r>
              <a:rPr lang="en-US" sz="4000">
                <a:solidFill>
                  <a:srgbClr val="0070C0"/>
                </a:solidFill>
                <a:cs typeface="Arial" panose="020B0604020202020204" pitchFamily="34" charset="0"/>
              </a:rPr>
              <a:t>phạm tội nghịch cùng </a:t>
            </a:r>
            <a:r>
              <a:rPr lang="vi-VN" sz="4000">
                <a:solidFill>
                  <a:srgbClr val="0070C0"/>
                </a:solidFill>
                <a:cs typeface="Arial" panose="020B0604020202020204" pitchFamily="34" charset="0"/>
              </a:rPr>
              <a:t>chúng con;</a:t>
            </a:r>
          </a:p>
          <a:p>
            <a:pPr marL="0" indent="0" algn="ctr">
              <a:lnSpc>
                <a:spcPct val="150000"/>
              </a:lnSpc>
              <a:buNone/>
            </a:pPr>
            <a:r>
              <a:rPr lang="vi-VN" sz="4000">
                <a:solidFill>
                  <a:srgbClr val="0070C0"/>
                </a:solidFill>
                <a:cs typeface="Arial" panose="020B0604020202020204" pitchFamily="34" charset="0"/>
              </a:rPr>
              <a:t>Xin </a:t>
            </a:r>
            <a:r>
              <a:rPr lang="en-US" sz="4000">
                <a:solidFill>
                  <a:srgbClr val="0070C0"/>
                </a:solidFill>
                <a:cs typeface="Arial" panose="020B0604020202020204" pitchFamily="34" charset="0"/>
              </a:rPr>
              <a:t>chớ</a:t>
            </a:r>
            <a:r>
              <a:rPr lang="vi-VN" sz="4000">
                <a:solidFill>
                  <a:srgbClr val="0070C0"/>
                </a:solidFill>
                <a:cs typeface="Arial" panose="020B0604020202020204" pitchFamily="34" charset="0"/>
              </a:rPr>
              <a:t> để chúng con bị cám dỗ,</a:t>
            </a:r>
          </a:p>
          <a:p>
            <a:pPr marL="0" indent="0" algn="ctr">
              <a:lnSpc>
                <a:spcPct val="150000"/>
              </a:lnSpc>
              <a:buNone/>
            </a:pPr>
            <a:r>
              <a:rPr lang="vi-VN" sz="4000">
                <a:solidFill>
                  <a:srgbClr val="0070C0"/>
                </a:solidFill>
                <a:cs typeface="Arial" panose="020B0604020202020204" pitchFamily="34" charset="0"/>
              </a:rPr>
              <a:t>Nhưng cứu chúng con</a:t>
            </a:r>
            <a:r>
              <a:rPr lang="en-US" sz="4000">
                <a:solidFill>
                  <a:srgbClr val="0070C0"/>
                </a:solidFill>
                <a:cs typeface="Arial" panose="020B0604020202020204" pitchFamily="34" charset="0"/>
              </a:rPr>
              <a:t> ra</a:t>
            </a:r>
            <a:r>
              <a:rPr lang="vi-VN" sz="4000">
                <a:solidFill>
                  <a:srgbClr val="0070C0"/>
                </a:solidFill>
                <a:cs typeface="Arial" panose="020B0604020202020204" pitchFamily="34" charset="0"/>
              </a:rPr>
              <a:t> khỏi điều ác!</a:t>
            </a:r>
          </a:p>
          <a:p>
            <a:pPr marL="0" indent="0" algn="ctr">
              <a:lnSpc>
                <a:spcPct val="150000"/>
              </a:lnSpc>
              <a:buNone/>
            </a:pPr>
            <a:r>
              <a:rPr lang="en-US" sz="4000">
                <a:solidFill>
                  <a:srgbClr val="0070C0"/>
                </a:solidFill>
                <a:cs typeface="Arial" panose="020B0604020202020204" pitchFamily="34" charset="0"/>
              </a:rPr>
              <a:t>(</a:t>
            </a:r>
            <a:r>
              <a:rPr lang="vi-VN" sz="4000">
                <a:solidFill>
                  <a:srgbClr val="0070C0"/>
                </a:solidFill>
                <a:cs typeface="Arial" panose="020B0604020202020204" pitchFamily="34" charset="0"/>
              </a:rPr>
              <a:t>Vì </a:t>
            </a:r>
            <a:r>
              <a:rPr lang="en-US" sz="4000">
                <a:solidFill>
                  <a:srgbClr val="0070C0"/>
                </a:solidFill>
                <a:cs typeface="Arial" panose="020B0604020202020204" pitchFamily="34" charset="0"/>
              </a:rPr>
              <a:t>nước quyền</a:t>
            </a:r>
            <a:r>
              <a:rPr lang="vi-VN" sz="4000">
                <a:solidFill>
                  <a:srgbClr val="0070C0"/>
                </a:solidFill>
                <a:cs typeface="Arial" panose="020B0604020202020204" pitchFamily="34" charset="0"/>
              </a:rPr>
              <a:t> </a:t>
            </a:r>
            <a:r>
              <a:rPr lang="en-US" sz="4000">
                <a:solidFill>
                  <a:srgbClr val="0070C0"/>
                </a:solidFill>
                <a:cs typeface="Arial" panose="020B0604020202020204" pitchFamily="34" charset="0"/>
              </a:rPr>
              <a:t>vinh hiển </a:t>
            </a:r>
            <a:r>
              <a:rPr lang="vi-VN" sz="4000">
                <a:solidFill>
                  <a:srgbClr val="0070C0"/>
                </a:solidFill>
                <a:cs typeface="Arial" panose="020B0604020202020204" pitchFamily="34" charset="0"/>
              </a:rPr>
              <a:t>đều thuộc về Ch</a:t>
            </a:r>
            <a:r>
              <a:rPr lang="en-US" sz="4000">
                <a:solidFill>
                  <a:srgbClr val="0070C0"/>
                </a:solidFill>
                <a:cs typeface="Arial" panose="020B0604020202020204" pitchFamily="34" charset="0"/>
              </a:rPr>
              <a:t>a đời đời, vô cùng ,A men)</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78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ha lê lu gia.</a:t>
            </a:r>
          </a:p>
          <a:p>
            <a:pPr marL="0" indent="0" algn="ctr">
              <a:lnSpc>
                <a:spcPct val="150000"/>
              </a:lnSpc>
              <a:buNone/>
            </a:pPr>
            <a:r>
              <a:rPr lang="en-US" sz="4000">
                <a:solidFill>
                  <a:srgbClr val="0070C0"/>
                </a:solidFill>
                <a:latin typeface="Arial" panose="020B0604020202020204" pitchFamily="34" charset="0"/>
                <a:cs typeface="Arial" panose="020B0604020202020204" pitchFamily="34" charset="0"/>
              </a:rPr>
              <a:t>Ha lê lu gia A men.</a:t>
            </a:r>
          </a:p>
        </p:txBody>
      </p:sp>
    </p:spTree>
    <p:extLst>
      <p:ext uri="{BB962C8B-B14F-4D97-AF65-F5344CB8AC3E}">
        <p14:creationId xmlns:p14="http://schemas.microsoft.com/office/powerpoint/2010/main" val="686238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4F2D-5E4E-140A-5E26-78F58B6FD205}"/>
              </a:ext>
            </a:extLst>
          </p:cNvPr>
          <p:cNvSpPr>
            <a:spLocks noGrp="1"/>
          </p:cNvSpPr>
          <p:nvPr>
            <p:ph type="title"/>
          </p:nvPr>
        </p:nvSpPr>
        <p:spPr/>
        <p:txBody>
          <a:bodyPr/>
          <a:lstStyle/>
          <a:p>
            <a:pPr algn="ctr"/>
            <a:r>
              <a:rPr lang="en-US" dirty="0">
                <a:solidFill>
                  <a:srgbClr val="FF0000"/>
                </a:solidFill>
              </a:rPr>
              <a:t>Ma-</a:t>
            </a:r>
            <a:r>
              <a:rPr lang="en-US" dirty="0" err="1">
                <a:solidFill>
                  <a:srgbClr val="FF0000"/>
                </a:solidFill>
              </a:rPr>
              <a:t>Thi</a:t>
            </a:r>
            <a:r>
              <a:rPr lang="en-US" dirty="0">
                <a:solidFill>
                  <a:srgbClr val="FF0000"/>
                </a:solidFill>
              </a:rPr>
              <a:t>-ơ(14:1-21)</a:t>
            </a:r>
          </a:p>
        </p:txBody>
      </p:sp>
    </p:spTree>
    <p:extLst>
      <p:ext uri="{BB962C8B-B14F-4D97-AF65-F5344CB8AC3E}">
        <p14:creationId xmlns:p14="http://schemas.microsoft.com/office/powerpoint/2010/main" val="1087717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 1</a:t>
            </a:r>
            <a:r>
              <a:rPr kumimoji="0" lang="vi-VN" sz="4800" b="0" i="0" u="none" strike="noStrike" kern="1200" cap="none" spc="0" normalizeH="0" baseline="0" noProof="0" dirty="0">
                <a:ln>
                  <a:noFill/>
                </a:ln>
                <a:effectLst/>
                <a:uLnTx/>
                <a:uFillTx/>
                <a:latin typeface="Calibri" panose="020F0502020204030204"/>
                <a:ea typeface="+mn-ea"/>
                <a:cs typeface="+mn-cs"/>
              </a:rPr>
              <a:t>Lúc ấy, vua chư hầu Hê-rốt nghe danh tiếng Đức Chúa Jêsus,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vi-VN" sz="4800" b="0" i="0" u="none" strike="noStrike" kern="1200" cap="none" spc="0" normalizeH="0" baseline="0" noProof="0" dirty="0">
                <a:ln>
                  <a:noFill/>
                </a:ln>
                <a:effectLst/>
                <a:uLnTx/>
                <a:uFillTx/>
                <a:latin typeface="Calibri" panose="020F0502020204030204"/>
                <a:ea typeface="+mn-ea"/>
                <a:cs typeface="+mn-cs"/>
              </a:rPr>
              <a:t>thì bảo các cận thần rằng: “Đây là Giăng Báp-tít, người từ cõi chết sống lại, nên mới thực hiện được những phép lạ nầy.”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3</a:t>
            </a:r>
            <a:r>
              <a:rPr kumimoji="0" lang="vi-VN" sz="4800" b="0" i="0" u="none" strike="noStrike" kern="1200" cap="none" spc="0" normalizeH="0" baseline="0" noProof="0" dirty="0">
                <a:ln>
                  <a:noFill/>
                </a:ln>
                <a:effectLst/>
                <a:uLnTx/>
                <a:uFillTx/>
                <a:latin typeface="Calibri" panose="020F0502020204030204"/>
                <a:ea typeface="+mn-ea"/>
                <a:cs typeface="+mn-cs"/>
              </a:rPr>
              <a:t>Vì Hê-rốt đã bắt, trói và bỏ tù Giăng do việc Hê-rô-đia, vợ Phi-líp, em vua.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vi-VN" sz="4800" b="0" i="0" u="none" strike="noStrike" kern="1200" cap="none" spc="0" normalizeH="0" baseline="0" noProof="0" dirty="0">
                <a:ln>
                  <a:noFill/>
                </a:ln>
                <a:effectLst/>
                <a:uLnTx/>
                <a:uFillTx/>
                <a:latin typeface="Calibri" panose="020F0502020204030204"/>
                <a:ea typeface="+mn-ea"/>
                <a:cs typeface="+mn-cs"/>
              </a:rPr>
              <a:t>Bởi Giăng có can vua: “Bệ hạ lấy nàng là điều trái luật pháp.”</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521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5</a:t>
            </a:r>
            <a:r>
              <a:rPr kumimoji="0" lang="vi-VN" sz="4800" b="0" i="0" u="none" strike="noStrike" kern="1200" cap="none" spc="0" normalizeH="0" baseline="0" noProof="0" dirty="0">
                <a:ln>
                  <a:noFill/>
                </a:ln>
                <a:effectLst/>
                <a:uLnTx/>
                <a:uFillTx/>
                <a:latin typeface="Calibri" panose="020F0502020204030204"/>
                <a:ea typeface="+mn-ea"/>
                <a:cs typeface="+mn-cs"/>
              </a:rPr>
              <a:t>Dù muốn giết Giăng, nhưng vua lại sợ dân chúng, vì họ đều tin rằng Giăng là một nhà tiên tri.</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6</a:t>
            </a:r>
            <a:r>
              <a:rPr kumimoji="0" lang="vi-VN" sz="4800" b="0" i="0" u="none" strike="noStrike" kern="1200" cap="none" spc="0" normalizeH="0" baseline="0" noProof="0" dirty="0">
                <a:ln>
                  <a:noFill/>
                </a:ln>
                <a:effectLst/>
                <a:uLnTx/>
                <a:uFillTx/>
                <a:latin typeface="Calibri" panose="020F0502020204030204"/>
                <a:ea typeface="+mn-ea"/>
                <a:cs typeface="+mn-cs"/>
              </a:rPr>
              <a:t>Nhưng, khi đến sinh nhật Hê-rốt, con gái của Hê-rô-đia nhảy múa trước mặt khách dự tiệc, làm hài lòng Hê-rốt,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7</a:t>
            </a:r>
            <a:r>
              <a:rPr kumimoji="0" lang="vi-VN" sz="4800" b="0" i="0" u="none" strike="noStrike" kern="1200" cap="none" spc="0" normalizeH="0" baseline="0" noProof="0" dirty="0">
                <a:ln>
                  <a:noFill/>
                </a:ln>
                <a:effectLst/>
                <a:uLnTx/>
                <a:uFillTx/>
                <a:latin typeface="Calibri" panose="020F0502020204030204"/>
                <a:ea typeface="+mn-ea"/>
                <a:cs typeface="+mn-cs"/>
              </a:rPr>
              <a:t>đến nỗi vua thề hứa cho nàng bất cứ điều gì nàng xin.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8</a:t>
            </a:r>
            <a:r>
              <a:rPr kumimoji="0" lang="vi-VN" sz="4800" b="0" i="0" u="none" strike="noStrike" kern="1200" cap="none" spc="0" normalizeH="0" baseline="0" noProof="0" dirty="0">
                <a:ln>
                  <a:noFill/>
                </a:ln>
                <a:effectLst/>
                <a:uLnTx/>
                <a:uFillTx/>
                <a:latin typeface="Calibri" panose="020F0502020204030204"/>
                <a:ea typeface="+mn-ea"/>
                <a:cs typeface="+mn-cs"/>
              </a:rPr>
              <a:t>Bị mẹ xúi giục, nàng tâu rằng: “Xin cho con cái đầu của Giăng Báp-tít đặt trên mâm.”</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949298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83890"/>
            <a:ext cx="1190397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 9</a:t>
            </a:r>
            <a:r>
              <a:rPr kumimoji="0" lang="vi-VN" sz="4800" b="0" i="0" u="none" strike="noStrike" kern="1200" cap="none" spc="0" normalizeH="0" baseline="0" noProof="0" dirty="0">
                <a:ln>
                  <a:noFill/>
                </a:ln>
                <a:effectLst/>
                <a:uLnTx/>
                <a:uFillTx/>
                <a:latin typeface="Calibri" panose="020F0502020204030204"/>
                <a:ea typeface="+mn-ea"/>
                <a:cs typeface="+mn-cs"/>
              </a:rPr>
              <a:t>Vua lấy làm buồn rầu, nhưng vì đã lỡ thề trước những khách dự tiệc, nên truyền lệnh ban cho nàng.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10</a:t>
            </a:r>
            <a:r>
              <a:rPr kumimoji="0" lang="vi-VN" sz="4800" b="0" i="0" u="none" strike="noStrike" kern="1200" cap="none" spc="0" normalizeH="0" baseline="0" noProof="0" dirty="0">
                <a:ln>
                  <a:noFill/>
                </a:ln>
                <a:effectLst/>
                <a:uLnTx/>
                <a:uFillTx/>
                <a:latin typeface="Calibri" panose="020F0502020204030204"/>
                <a:ea typeface="+mn-ea"/>
                <a:cs typeface="+mn-cs"/>
              </a:rPr>
              <a:t>Vua sai người chém đầu Giăng trong ngục,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11</a:t>
            </a:r>
            <a:r>
              <a:rPr kumimoji="0" lang="vi-VN" sz="4800" b="0" i="0" u="none" strike="noStrike" kern="1200" cap="none" spc="0" normalizeH="0" baseline="0" noProof="0" dirty="0">
                <a:ln>
                  <a:noFill/>
                </a:ln>
                <a:effectLst/>
                <a:uLnTx/>
                <a:uFillTx/>
                <a:latin typeface="Calibri" panose="020F0502020204030204"/>
                <a:ea typeface="+mn-ea"/>
                <a:cs typeface="+mn-cs"/>
              </a:rPr>
              <a:t>rồi họ để đầu của ông trên mâm, trao cho cô gái ấy, và nàng đem đến cho mẹ mình.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12</a:t>
            </a:r>
            <a:r>
              <a:rPr kumimoji="0" lang="vi-VN" sz="4800" b="0" i="0" u="none" strike="noStrike" kern="1200" cap="none" spc="0" normalizeH="0" baseline="0" noProof="0" dirty="0">
                <a:ln>
                  <a:noFill/>
                </a:ln>
                <a:effectLst/>
                <a:uLnTx/>
                <a:uFillTx/>
                <a:latin typeface="Calibri" panose="020F0502020204030204"/>
                <a:ea typeface="+mn-ea"/>
                <a:cs typeface="+mn-cs"/>
              </a:rPr>
              <a:t>Sau đó, các môn đồ của Giăng đến, lấy xác của ông đem chôn, rồi đi báo tin cho Đức Chúa Jêsus.</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232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39086" y="225910"/>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  13</a:t>
            </a:r>
            <a:r>
              <a:rPr kumimoji="0" lang="vi-VN" sz="4800" b="0" i="0" u="none" strike="noStrike" kern="1200" cap="none" spc="0" normalizeH="0" baseline="0" noProof="0" dirty="0">
                <a:ln>
                  <a:noFill/>
                </a:ln>
                <a:effectLst/>
                <a:uLnTx/>
                <a:uFillTx/>
                <a:latin typeface="Calibri" panose="020F0502020204030204"/>
                <a:ea typeface="+mn-ea"/>
                <a:cs typeface="+mn-cs"/>
              </a:rPr>
              <a:t>Nghe tin ấy, Đức Chúa Jêsus xuống thuyền, rời chỗ nầy đi đến nơi hoang vắng. Biết vậy, dân chúng từ các thành đi bộ theo Ngài.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14</a:t>
            </a:r>
            <a:r>
              <a:rPr kumimoji="0" lang="vi-VN" sz="4800" b="0" i="0" u="none" strike="noStrike" kern="1200" cap="none" spc="0" normalizeH="0" baseline="0" noProof="0" dirty="0">
                <a:ln>
                  <a:noFill/>
                </a:ln>
                <a:effectLst/>
                <a:uLnTx/>
                <a:uFillTx/>
                <a:latin typeface="Calibri" panose="020F0502020204030204"/>
                <a:ea typeface="+mn-ea"/>
                <a:cs typeface="+mn-cs"/>
              </a:rPr>
              <a:t>Vừa ra khỏi thuyền, Đức Chúa Jêsus thấy đoàn dân đông thì cảm thương, và chữa lành cho những người bệnh.</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15</a:t>
            </a:r>
            <a:r>
              <a:rPr kumimoji="0" lang="vi-VN" sz="4800" b="0" i="0" u="none" strike="noStrike" kern="1200" cap="none" spc="0" normalizeH="0" baseline="0" noProof="0" dirty="0">
                <a:ln>
                  <a:noFill/>
                </a:ln>
                <a:effectLst/>
                <a:uLnTx/>
                <a:uFillTx/>
                <a:latin typeface="Calibri" panose="020F0502020204030204"/>
                <a:ea typeface="+mn-ea"/>
                <a:cs typeface="+mn-cs"/>
              </a:rPr>
              <a:t>Đến chiều tối, các môn đồ đến thưa với Ngài: “Nơi nầy hoang vắng, trời tối rồi, xin Thầy cho dân chúng về để họ vào các làng mua thức ăn.”</a:t>
            </a:r>
          </a:p>
        </p:txBody>
      </p:sp>
    </p:spTree>
    <p:extLst>
      <p:ext uri="{BB962C8B-B14F-4D97-AF65-F5344CB8AC3E}">
        <p14:creationId xmlns:p14="http://schemas.microsoft.com/office/powerpoint/2010/main" val="127254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38ABF-93D2-BC73-847B-EEA3728FA406}"/>
              </a:ext>
            </a:extLst>
          </p:cNvPr>
          <p:cNvSpPr txBox="1"/>
          <p:nvPr/>
        </p:nvSpPr>
        <p:spPr>
          <a:xfrm>
            <a:off x="100668" y="800310"/>
            <a:ext cx="12091332" cy="4801314"/>
          </a:xfrm>
          <a:prstGeom prst="rect">
            <a:avLst/>
          </a:prstGeom>
          <a:noFill/>
        </p:spPr>
        <p:txBody>
          <a:bodyPr wrap="square">
            <a:spAutoFit/>
          </a:bodyPr>
          <a:lstStyle/>
          <a:p>
            <a:r>
              <a:rPr lang="en-US" sz="3600"/>
              <a:t>Ngài thăng thiên ngồi bên hữu Đức Chúa Trời Toàn Năng, là Cha.</a:t>
            </a:r>
          </a:p>
          <a:p>
            <a:endParaRPr lang="en-US" sz="3600"/>
          </a:p>
          <a:p>
            <a:r>
              <a:rPr lang="en-US" sz="3600"/>
              <a:t>Từ đó Ngài sẽ trở lại để xét đoán kẻ sống và kẻ chết.</a:t>
            </a:r>
          </a:p>
          <a:p>
            <a:endParaRPr lang="en-US" sz="3600"/>
          </a:p>
          <a:p>
            <a:r>
              <a:rPr lang="en-US" sz="3600"/>
              <a:t>Tôi tin Thánh Linh</a:t>
            </a:r>
          </a:p>
          <a:p>
            <a:endParaRPr lang="en-US" sz="3600"/>
          </a:p>
          <a:p>
            <a:r>
              <a:rPr lang="en-US" sz="3600"/>
              <a:t>Tôi tin Hội Thánh phổ thông, sự cảm thông của thánh đồ, sự tha tội, sự sống lại của thân thể và sự sống đời đời. A-men.</a:t>
            </a:r>
          </a:p>
          <a:p>
            <a:endParaRPr lang="en-US"/>
          </a:p>
        </p:txBody>
      </p:sp>
    </p:spTree>
    <p:extLst>
      <p:ext uri="{BB962C8B-B14F-4D97-AF65-F5344CB8AC3E}">
        <p14:creationId xmlns:p14="http://schemas.microsoft.com/office/powerpoint/2010/main" val="399597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144011" y="117693"/>
            <a:ext cx="11903978"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17</a:t>
            </a:r>
            <a:r>
              <a:rPr kumimoji="0" lang="vi-VN" sz="4800" b="0" i="0" u="none" strike="noStrike" kern="1200" cap="none" spc="0" normalizeH="0" baseline="0" noProof="0" dirty="0">
                <a:ln>
                  <a:noFill/>
                </a:ln>
                <a:effectLst/>
                <a:uLnTx/>
                <a:uFillTx/>
                <a:latin typeface="Calibri" panose="020F0502020204030204"/>
                <a:ea typeface="+mn-ea"/>
                <a:cs typeface="+mn-cs"/>
              </a:rPr>
              <a:t>Các môn đồ thưa rằng: “Ở đây, chúng con chỉ có năm cái bánh và hai con cá.”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18</a:t>
            </a:r>
            <a:r>
              <a:rPr kumimoji="0" lang="vi-VN" sz="4800" b="0" i="0" u="none" strike="noStrike" kern="1200" cap="none" spc="0" normalizeH="0" baseline="0" noProof="0" dirty="0">
                <a:ln>
                  <a:noFill/>
                </a:ln>
                <a:effectLst/>
                <a:uLnTx/>
                <a:uFillTx/>
                <a:latin typeface="Calibri" panose="020F0502020204030204"/>
                <a:ea typeface="+mn-ea"/>
                <a:cs typeface="+mn-cs"/>
              </a:rPr>
              <a:t>Ngài phán: “Hãy đem đến đây cho Ta.”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19</a:t>
            </a:r>
            <a:r>
              <a:rPr kumimoji="0" lang="vi-VN" sz="4800" b="0" i="0" u="none" strike="noStrike" kern="1200" cap="none" spc="0" normalizeH="0" baseline="0" noProof="0" dirty="0">
                <a:ln>
                  <a:noFill/>
                </a:ln>
                <a:effectLst/>
                <a:uLnTx/>
                <a:uFillTx/>
                <a:latin typeface="Calibri" panose="020F0502020204030204"/>
                <a:ea typeface="+mn-ea"/>
                <a:cs typeface="+mn-cs"/>
              </a:rPr>
              <a:t>Sau khi truyền cho dân chúng ngồi trên bãi cỏ, Ngài lấy năm cái bánh và hai con cá, ngước mắt lên trời tạ ơn rồi bẻ bánh ra trao cho môn đồ, họ phân phát cho dân chúng. </a:t>
            </a: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20</a:t>
            </a:r>
            <a:r>
              <a:rPr kumimoji="0" lang="vi-VN" sz="4800" b="0" i="0" u="none" strike="noStrike" kern="1200" cap="none" spc="0" normalizeH="0" baseline="0" noProof="0" dirty="0">
                <a:ln>
                  <a:noFill/>
                </a:ln>
                <a:effectLst/>
                <a:uLnTx/>
                <a:uFillTx/>
                <a:latin typeface="Calibri" panose="020F0502020204030204"/>
                <a:ea typeface="+mn-ea"/>
                <a:cs typeface="+mn-cs"/>
              </a:rPr>
              <a:t>Mọi người đều ăn no nê. Họ thu lại được mười hai giỏ đầy những mẩu bánh thừa. </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897755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FDD60B-9560-1476-0C36-5E1B8E9175C3}"/>
              </a:ext>
            </a:extLst>
          </p:cNvPr>
          <p:cNvSpPr txBox="1"/>
          <p:nvPr/>
        </p:nvSpPr>
        <p:spPr>
          <a:xfrm>
            <a:off x="219512" y="334966"/>
            <a:ext cx="11903978"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rPr>
              <a:t>21</a:t>
            </a:r>
            <a:r>
              <a:rPr kumimoji="0" lang="vi-VN" sz="4800" b="0" i="0" u="none" strike="noStrike" kern="1200" cap="none" spc="0" normalizeH="0" baseline="0" noProof="0" dirty="0">
                <a:ln>
                  <a:noFill/>
                </a:ln>
                <a:effectLst/>
                <a:uLnTx/>
                <a:uFillTx/>
                <a:latin typeface="Calibri" panose="020F0502020204030204"/>
                <a:ea typeface="+mn-ea"/>
                <a:cs typeface="+mn-cs"/>
              </a:rPr>
              <a:t>Số người ăn khoảng năm nghìn người, không kể phụ nữ và trẻ em.</a:t>
            </a:r>
            <a:endParaRPr kumimoji="0" lang="en-US" sz="4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13003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CHÚC TÔN VUA VINH HIỂN</a:t>
            </a:r>
          </a:p>
        </p:txBody>
      </p:sp>
    </p:spTree>
    <p:extLst>
      <p:ext uri="{BB962C8B-B14F-4D97-AF65-F5344CB8AC3E}">
        <p14:creationId xmlns:p14="http://schemas.microsoft.com/office/powerpoint/2010/main" val="55850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Cửa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đời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đời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nâng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quang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đang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hiện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đến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Hỡi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cửa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đời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đời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nâng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cao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sẽ</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vào</a:t>
            </a:r>
            <a:r>
              <a:rPr lang="en-US" sz="4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1740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Thờ phượng Ngài, tôn vinh Giê-xu</a:t>
            </a:r>
            <a:endParaRPr lang="en-US" sz="4000" dirty="0">
              <a:solidFill>
                <a:srgbClr val="0070C0"/>
              </a:solidFill>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chúa</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trọn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lòng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này</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dâng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quang</a:t>
            </a:r>
            <a:r>
              <a:rPr lang="en-US" sz="4000" dirty="0">
                <a:solidFill>
                  <a:srgbClr val="0070C0"/>
                </a:solidFill>
                <a:latin typeface="Arial" panose="020B0604020202020204" pitchFamily="34" charset="0"/>
                <a:cs typeface="Arial" panose="020B0604020202020204" pitchFamily="34" charset="0"/>
              </a:rPr>
              <a:t> Ha-</a:t>
            </a:r>
            <a:r>
              <a:rPr lang="en-US" sz="4000" dirty="0" err="1">
                <a:solidFill>
                  <a:srgbClr val="0070C0"/>
                </a:solidFill>
                <a:latin typeface="Arial" panose="020B0604020202020204" pitchFamily="34" charset="0"/>
                <a:cs typeface="Arial" panose="020B0604020202020204" pitchFamily="34" charset="0"/>
              </a:rPr>
              <a:t>lê</a:t>
            </a:r>
            <a:r>
              <a:rPr lang="en-US" sz="4000" dirty="0">
                <a:solidFill>
                  <a:srgbClr val="0070C0"/>
                </a:solidFill>
                <a:latin typeface="Arial" panose="020B0604020202020204" pitchFamily="34" charset="0"/>
                <a:cs typeface="Arial" panose="020B0604020202020204" pitchFamily="34" charset="0"/>
              </a:rPr>
              <a:t>-</a:t>
            </a:r>
            <a:r>
              <a:rPr lang="en-US" sz="4000" dirty="0" err="1">
                <a:solidFill>
                  <a:srgbClr val="0070C0"/>
                </a:solidFill>
                <a:latin typeface="Arial" panose="020B0604020202020204" pitchFamily="34" charset="0"/>
                <a:cs typeface="Arial" panose="020B0604020202020204" pitchFamily="34" charset="0"/>
              </a:rPr>
              <a:t>lu-gia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danh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hiển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vinh</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83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vi-VN" sz="4000" dirty="0">
                <a:solidFill>
                  <a:srgbClr val="0070C0"/>
                </a:solidFill>
                <a:cs typeface="Arial" panose="020B0604020202020204" pitchFamily="34" charset="0"/>
              </a:rPr>
              <a:t>Nào ta hãy hát xướng ngợi danh Giê-xu</a:t>
            </a:r>
            <a:endParaRPr lang="en-US" sz="4000" dirty="0">
              <a:solidFill>
                <a:srgbClr val="0070C0"/>
              </a:solidFill>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nào</a:t>
            </a:r>
            <a:r>
              <a:rPr lang="en-US" sz="4000" dirty="0">
                <a:solidFill>
                  <a:srgbClr val="0070C0"/>
                </a:solidFill>
                <a:latin typeface="Arial" panose="020B0604020202020204" pitchFamily="34" charset="0"/>
                <a:cs typeface="Arial" panose="020B0604020202020204" pitchFamily="34" charset="0"/>
              </a:rPr>
              <a:t> ta </a:t>
            </a:r>
            <a:r>
              <a:rPr lang="en-US" sz="4000" dirty="0" err="1">
                <a:solidFill>
                  <a:srgbClr val="0070C0"/>
                </a:solidFill>
                <a:latin typeface="Arial" panose="020B0604020202020204" pitchFamily="34" charset="0"/>
                <a:cs typeface="Arial" panose="020B0604020202020204" pitchFamily="34" charset="0"/>
              </a:rPr>
              <a:t>hãy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thờ</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thu</a:t>
            </a:r>
            <a:r>
              <a:rPr lang="en-US" sz="400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đến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thế</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giới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chuộc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nhân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gian</a:t>
            </a: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Ngài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xứng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ca </a:t>
            </a:r>
            <a:r>
              <a:rPr lang="en-US" sz="4000" dirty="0" err="1">
                <a:solidFill>
                  <a:srgbClr val="0070C0"/>
                </a:solidFill>
                <a:latin typeface="Arial" panose="020B0604020202020204" pitchFamily="34" charset="0"/>
                <a:cs typeface="Arial" panose="020B0604020202020204" pitchFamily="34" charset="0"/>
              </a:rPr>
              <a:t>khải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hoàn</a:t>
            </a:r>
            <a:r>
              <a:rPr lang="en-US" sz="40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083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dirty="0">
                <a:solidFill>
                  <a:srgbClr val="0070C0"/>
                </a:solidFill>
                <a:latin typeface="Arial" panose="020B0604020202020204" pitchFamily="34" charset="0"/>
                <a:cs typeface="Arial" panose="020B0604020202020204" pitchFamily="34" charset="0"/>
              </a:rPr>
              <a:t>HÃY VỖ TAY VUI</a:t>
            </a:r>
          </a:p>
        </p:txBody>
      </p:sp>
    </p:spTree>
    <p:extLst>
      <p:ext uri="{BB962C8B-B14F-4D97-AF65-F5344CB8AC3E}">
        <p14:creationId xmlns:p14="http://schemas.microsoft.com/office/powerpoint/2010/main" val="8649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Hãy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vỗ</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tay</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vui</a:t>
            </a:r>
            <a:r>
              <a:rPr lang="en-US" sz="4000" dirty="0">
                <a:solidFill>
                  <a:srgbClr val="0070C0"/>
                </a:solidFill>
                <a:latin typeface="Arial" panose="020B0604020202020204" pitchFamily="34" charset="0"/>
                <a:cs typeface="Arial" panose="020B0604020202020204" pitchFamily="34" charset="0"/>
              </a:rPr>
              <a:t> reo </a:t>
            </a:r>
            <a:r>
              <a:rPr lang="en-US" sz="4000" dirty="0" err="1">
                <a:solidFill>
                  <a:srgbClr val="0070C0"/>
                </a:solidFill>
                <a:latin typeface="Arial" panose="020B0604020202020204" pitchFamily="34" charset="0"/>
                <a:cs typeface="Arial" panose="020B0604020202020204" pitchFamily="34" charset="0"/>
              </a:rPr>
              <a:t>mừng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lên</a:t>
            </a:r>
            <a:r>
              <a:rPr lang="en-US" sz="4000" dirty="0">
                <a:solidFill>
                  <a:srgbClr val="0070C0"/>
                </a:solidFill>
                <a:latin typeface="Arial" panose="020B0604020202020204" pitchFamily="34" charset="0"/>
                <a:cs typeface="Arial" panose="020B0604020202020204" pitchFamily="34" charset="0"/>
              </a:rPr>
              <a:t>!</a:t>
            </a:r>
          </a:p>
          <a:p>
            <a:pPr marL="0" indent="0" algn="ctr">
              <a:lnSpc>
                <a:spcPct val="150000"/>
              </a:lnSpc>
              <a:buNone/>
            </a:pPr>
            <a:r>
              <a:rPr lang="en-US" sz="4000" dirty="0" err="1">
                <a:solidFill>
                  <a:srgbClr val="0070C0"/>
                </a:solidFill>
                <a:latin typeface="Arial" panose="020B0604020202020204" pitchFamily="34" charset="0"/>
                <a:cs typeface="Arial" panose="020B0604020202020204" pitchFamily="34" charset="0"/>
              </a:rPr>
              <a:t>Vua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chúng</a:t>
            </a:r>
            <a:r>
              <a:rPr lang="en-US" sz="4000" dirty="0">
                <a:solidFill>
                  <a:srgbClr val="0070C0"/>
                </a:solidFill>
                <a:latin typeface="Arial" panose="020B0604020202020204" pitchFamily="34" charset="0"/>
                <a:cs typeface="Arial" panose="020B0604020202020204" pitchFamily="34" charset="0"/>
              </a:rPr>
              <a:t> ta </a:t>
            </a:r>
            <a:r>
              <a:rPr lang="en-US" sz="4000" dirty="0" err="1">
                <a:solidFill>
                  <a:srgbClr val="0070C0"/>
                </a:solidFill>
                <a:latin typeface="Arial" panose="020B0604020202020204" pitchFamily="34" charset="0"/>
                <a:cs typeface="Arial" panose="020B0604020202020204" pitchFamily="34" charset="0"/>
              </a:rPr>
              <a:t>chính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Giê</a:t>
            </a:r>
            <a:r>
              <a:rPr lang="en-US" sz="4000" dirty="0">
                <a:solidFill>
                  <a:srgbClr val="0070C0"/>
                </a:solidFill>
                <a:latin typeface="Arial" panose="020B0604020202020204" pitchFamily="34" charset="0"/>
                <a:cs typeface="Arial" panose="020B0604020202020204" pitchFamily="34" charset="0"/>
              </a:rPr>
              <a:t>-xu. (x2)</a:t>
            </a:r>
          </a:p>
        </p:txBody>
      </p:sp>
    </p:spTree>
    <p:extLst>
      <p:ext uri="{BB962C8B-B14F-4D97-AF65-F5344CB8AC3E}">
        <p14:creationId xmlns:p14="http://schemas.microsoft.com/office/powerpoint/2010/main" val="785764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1238</TotalTime>
  <Words>1149</Words>
  <Application>Microsoft Office PowerPoint</Application>
  <PresentationFormat>Widescreen</PresentationFormat>
  <Paragraphs>115</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Ma-Thi-ơ(14:1-21)</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125</cp:revision>
  <dcterms:created xsi:type="dcterms:W3CDTF">2022-02-21T03:27:55Z</dcterms:created>
  <dcterms:modified xsi:type="dcterms:W3CDTF">2024-01-26T07:30:55Z</dcterms:modified>
</cp:coreProperties>
</file>