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0" r:id="rId3"/>
    <p:sldId id="343" r:id="rId4"/>
    <p:sldId id="633" r:id="rId5"/>
    <p:sldId id="759" r:id="rId6"/>
    <p:sldId id="257" r:id="rId7"/>
    <p:sldId id="760" r:id="rId8"/>
    <p:sldId id="761" r:id="rId9"/>
    <p:sldId id="762" r:id="rId10"/>
    <p:sldId id="259" r:id="rId11"/>
    <p:sldId id="772" r:id="rId12"/>
    <p:sldId id="773" r:id="rId13"/>
    <p:sldId id="763" r:id="rId14"/>
    <p:sldId id="764" r:id="rId15"/>
    <p:sldId id="765" r:id="rId16"/>
    <p:sldId id="766" r:id="rId17"/>
    <p:sldId id="260" r:id="rId18"/>
    <p:sldId id="618" r:id="rId19"/>
    <p:sldId id="622" r:id="rId20"/>
    <p:sldId id="619" r:id="rId21"/>
    <p:sldId id="620" r:id="rId22"/>
    <p:sldId id="621" r:id="rId23"/>
    <p:sldId id="623" r:id="rId24"/>
    <p:sldId id="624" r:id="rId25"/>
    <p:sldId id="625" r:id="rId26"/>
    <p:sldId id="767" r:id="rId27"/>
    <p:sldId id="768" r:id="rId28"/>
    <p:sldId id="769" r:id="rId29"/>
    <p:sldId id="770" r:id="rId30"/>
    <p:sldId id="771" r:id="rId31"/>
    <p:sldId id="261" r:id="rId32"/>
    <p:sldId id="363" r:id="rId33"/>
    <p:sldId id="598" r:id="rId34"/>
    <p:sldId id="543" r:id="rId35"/>
    <p:sldId id="290" r:id="rId36"/>
    <p:sldId id="291" r:id="rId37"/>
    <p:sldId id="73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6120" autoAdjust="0"/>
  </p:normalViewPr>
  <p:slideViewPr>
    <p:cSldViewPr snapToGrid="0">
      <p:cViewPr varScale="1">
        <p:scale>
          <a:sx n="103" d="100"/>
          <a:sy n="103" d="100"/>
        </p:scale>
        <p:origin x="834" y="102"/>
      </p:cViewPr>
      <p:guideLst/>
    </p:cSldViewPr>
  </p:slideViewPr>
  <p:outlineViewPr>
    <p:cViewPr>
      <p:scale>
        <a:sx n="33" d="100"/>
        <a:sy n="33" d="100"/>
      </p:scale>
      <p:origin x="0" y="-15438"/>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E3741-4A97-4EEA-8791-DCACCEB99A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7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9/28/2024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(NGÀY 29-09-2024)</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Với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trọn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tâm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sức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với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trọn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Tất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vọng</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từ</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nơi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Trong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hỡi</a:t>
            </a:r>
            <a:r>
              <a:rPr lang="en-US" sz="4000" b="1" dirty="0">
                <a:solidFill>
                  <a:srgbClr val="0070C0"/>
                </a:solidFill>
                <a:latin typeface="Arial" panose="020B0604020202020204" pitchFamily="34" charset="0"/>
                <a:cs typeface="Arial" panose="020B0604020202020204" pitchFamily="34" charset="0"/>
              </a:rPr>
              <a:t> Cha! Trong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hỡi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Chỉ</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trong</a:t>
            </a:r>
            <a:r>
              <a:rPr lang="en-US" sz="4000" b="1" dirty="0">
                <a:solidFill>
                  <a:srgbClr val="0070C0"/>
                </a:solidFill>
                <a:latin typeface="Arial" panose="020B0604020202020204" pitchFamily="34" charset="0"/>
                <a:cs typeface="Arial" panose="020B0604020202020204" pitchFamily="34" charset="0"/>
              </a:rPr>
              <a:t> Cha!</a:t>
            </a:r>
          </a:p>
        </p:txBody>
      </p:sp>
    </p:spTree>
    <p:extLst>
      <p:ext uri="{BB962C8B-B14F-4D97-AF65-F5344CB8AC3E}">
        <p14:creationId xmlns:p14="http://schemas.microsoft.com/office/powerpoint/2010/main" val="298265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endParaRPr lang="en-US" sz="16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HÁT LÊN NÀO VÌ LÒNG NÀY CÓ GIÊ-XU</a:t>
            </a:r>
          </a:p>
        </p:txBody>
      </p:sp>
    </p:spTree>
    <p:extLst>
      <p:ext uri="{BB962C8B-B14F-4D97-AF65-F5344CB8AC3E}">
        <p14:creationId xmlns:p14="http://schemas.microsoft.com/office/powerpoint/2010/main" val="301289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3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vì</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có</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Giê</a:t>
            </a:r>
            <a:r>
              <a:rPr lang="en-US" sz="4000" b="1" dirty="0">
                <a:solidFill>
                  <a:srgbClr val="0070C0"/>
                </a:solidFill>
                <a:latin typeface="Arial" panose="020B0604020202020204" pitchFamily="34" charset="0"/>
                <a:cs typeface="Arial" panose="020B0604020202020204" pitchFamily="34" charset="0"/>
              </a:rPr>
              <a:t>-xu.</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vì</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có</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Giê</a:t>
            </a:r>
            <a:r>
              <a:rPr lang="en-US" sz="4000" b="1" dirty="0">
                <a:solidFill>
                  <a:srgbClr val="0070C0"/>
                </a:solidFill>
                <a:latin typeface="Arial" panose="020B0604020202020204" pitchFamily="34" charset="0"/>
                <a:cs typeface="Arial" panose="020B0604020202020204" pitchFamily="34" charset="0"/>
              </a:rPr>
              <a:t>-xu.</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vì</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có</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Giê</a:t>
            </a:r>
            <a:r>
              <a:rPr lang="en-US" sz="4000" b="1" dirty="0">
                <a:solidFill>
                  <a:srgbClr val="0070C0"/>
                </a:solidFill>
                <a:latin typeface="Arial" panose="020B0604020202020204" pitchFamily="34" charset="0"/>
                <a:cs typeface="Arial" panose="020B0604020202020204" pitchFamily="34" charset="0"/>
              </a:rPr>
              <a:t>-xu.</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Ha-le- </a:t>
            </a:r>
            <a:r>
              <a:rPr lang="en-US" sz="4000" b="1" dirty="0" err="1">
                <a:solidFill>
                  <a:srgbClr val="0070C0"/>
                </a:solidFill>
                <a:latin typeface="Arial" panose="020B0604020202020204" pitchFamily="34" charset="0"/>
                <a:cs typeface="Arial" panose="020B0604020202020204" pitchFamily="34" charset="0"/>
              </a:rPr>
              <a:t>lu-gia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kính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khen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Kính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khen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A-men </a:t>
            </a:r>
            <a:r>
              <a:rPr lang="en-US" sz="4000" b="1" dirty="0" err="1">
                <a:solidFill>
                  <a:srgbClr val="0070C0"/>
                </a:solidFill>
                <a:latin typeface="Arial" panose="020B0604020202020204" pitchFamily="34" charset="0"/>
                <a:cs typeface="Arial" panose="020B0604020202020204" pitchFamily="34" charset="0"/>
              </a:rPr>
              <a:t>A-men</a:t>
            </a:r>
            <a:r>
              <a:rPr lang="en-US" sz="4000" b="1" dirty="0">
                <a:solidFill>
                  <a:srgbClr val="0070C0"/>
                </a:solidFill>
                <a:latin typeface="Arial" panose="020B0604020202020204" pitchFamily="34" charset="0"/>
                <a:cs typeface="Arial" panose="020B0604020202020204" pitchFamily="34" charset="0"/>
              </a:rPr>
              <a:t> (X6)</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Ha-le-</a:t>
            </a:r>
            <a:r>
              <a:rPr lang="en-US" sz="4000" b="1" dirty="0" err="1">
                <a:solidFill>
                  <a:srgbClr val="0070C0"/>
                </a:solidFill>
                <a:latin typeface="Arial" panose="020B0604020202020204" pitchFamily="34" charset="0"/>
                <a:cs typeface="Arial" panose="020B0604020202020204" pitchFamily="34" charset="0"/>
              </a:rPr>
              <a:t>lu</a:t>
            </a:r>
            <a:r>
              <a:rPr lang="en-US" sz="4000" b="1" dirty="0">
                <a:solidFill>
                  <a:srgbClr val="0070C0"/>
                </a:solidFill>
                <a:latin typeface="Arial" panose="020B0604020202020204" pitchFamily="34" charset="0"/>
                <a:cs typeface="Arial" panose="020B0604020202020204" pitchFamily="34" charset="0"/>
              </a:rPr>
              <a:t>-</a:t>
            </a:r>
            <a:r>
              <a:rPr lang="en-US" sz="4000" b="1" dirty="0" err="1">
                <a:solidFill>
                  <a:srgbClr val="0070C0"/>
                </a:solidFill>
                <a:latin typeface="Arial" panose="020B0604020202020204" pitchFamily="34" charset="0"/>
                <a:cs typeface="Arial" panose="020B0604020202020204" pitchFamily="34" charset="0"/>
              </a:rPr>
              <a:t>gia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kính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khen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07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HÔ-SA-NA</a:t>
            </a:r>
          </a:p>
        </p:txBody>
      </p:sp>
    </p:spTree>
    <p:extLst>
      <p:ext uri="{BB962C8B-B14F-4D97-AF65-F5344CB8AC3E}">
        <p14:creationId xmlns:p14="http://schemas.microsoft.com/office/powerpoint/2010/main" val="309752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1.</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Hô-sa na! Hô-sa-na! Hô-sa-na!</a:t>
            </a: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Ca </a:t>
            </a:r>
            <a:r>
              <a:rPr lang="en-US" sz="4000" b="1" dirty="0" err="1">
                <a:solidFill>
                  <a:srgbClr val="0070C0"/>
                </a:solidFill>
                <a:latin typeface="Arial" panose="020B0604020202020204" pitchFamily="34" charset="0"/>
                <a:cs typeface="Arial" panose="020B0604020202020204" pitchFamily="34" charset="0"/>
              </a:rPr>
              <a:t>ngợi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hiển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Hô-sa-na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Hô-sa-na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Hô-sa-na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Ca </a:t>
            </a:r>
            <a:r>
              <a:rPr lang="en-US" sz="4000" b="1" dirty="0" err="1">
                <a:solidFill>
                  <a:srgbClr val="0070C0"/>
                </a:solidFill>
                <a:latin typeface="Arial" panose="020B0604020202020204" pitchFamily="34" charset="0"/>
                <a:cs typeface="Arial" panose="020B0604020202020204" pitchFamily="34" charset="0"/>
              </a:rPr>
              <a:t>ngợi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hiển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92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Với tất cả tâm hồn con</a:t>
            </a: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Cất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tiếng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khen</a:t>
            </a: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Đấng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Chủ</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Tể</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loài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Hô-sa-na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danh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từng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trời</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05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2.</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Huy hoàng oai quyền</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Hiển vinh thay Vua của các vua</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Huy hoàng oai quyền</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Hiển vinh thay Vua của các vua</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94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Với tất cả tâm hồn con</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Cất tiếng hát lên ngợi khen</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Đấng Chủ Tể muôn loài đến muôn loài</a:t>
            </a:r>
          </a:p>
          <a:p>
            <a:pPr marL="0" indent="0" algn="ctr">
              <a:lnSpc>
                <a:spcPct val="150000"/>
              </a:lnSpc>
              <a:buNone/>
            </a:pPr>
            <a:r>
              <a:rPr lang="pl-PL" sz="4000" b="1" dirty="0">
                <a:solidFill>
                  <a:srgbClr val="0070C0"/>
                </a:solidFill>
                <a:latin typeface="Arial" panose="020B0604020202020204" pitchFamily="34" charset="0"/>
                <a:cs typeface="Arial" panose="020B0604020202020204" pitchFamily="34" charset="0"/>
              </a:rPr>
              <a:t>Hô-sa-na danh Ngài trên từng trời</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54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a:solidFill>
                <a:srgbClr val="0070C0"/>
              </a:solidFill>
              <a:latin typeface="Arial" panose="020B0604020202020204" pitchFamily="34" charset="0"/>
              <a:cs typeface="Arial" panose="020B0604020202020204" pitchFamily="34" charset="0"/>
            </a:endParaRPr>
          </a:p>
          <a:p>
            <a:pPr marL="0" indent="0" algn="ctr">
              <a:buNone/>
            </a:pPr>
            <a:r>
              <a:rPr lang="en-US" sz="7200" b="1">
                <a:solidFill>
                  <a:srgbClr val="0070C0"/>
                </a:solidFill>
                <a:latin typeface="Arial" panose="020B0604020202020204" pitchFamily="34" charset="0"/>
                <a:cs typeface="Arial" panose="020B0604020202020204" pitchFamily="34" charset="0"/>
              </a:rPr>
              <a:t>ĐẤNG SỐNG MUÔN ĐỜI</a:t>
            </a:r>
            <a:endParaRPr lang="en-US" sz="7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42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Này trũng bóng tối ấy, nằm ngăn cách giữa đây </a:t>
            </a: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và ngàn ngọn núi lớn,</a:t>
            </a:r>
            <a:r>
              <a:rPr lang="en-US" sz="4000" b="1" dirty="0">
                <a:solidFill>
                  <a:srgbClr val="0070C0"/>
                </a:solidFill>
                <a:latin typeface="Arial" panose="020B0604020202020204" pitchFamily="34" charset="0"/>
                <a:cs typeface="Arial" panose="020B0604020202020204" pitchFamily="34" charset="0"/>
              </a:rPr>
              <a:t> </a:t>
            </a:r>
            <a:r>
              <a:rPr lang="vi-VN" sz="4000" b="1" dirty="0">
                <a:solidFill>
                  <a:srgbClr val="0070C0"/>
                </a:solidFill>
                <a:latin typeface="Arial" panose="020B0604020202020204" pitchFamily="34" charset="0"/>
                <a:cs typeface="Arial" panose="020B0604020202020204" pitchFamily="34" charset="0"/>
              </a:rPr>
              <a:t>con chẳng vượt được </a:t>
            </a: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giữa trùng dương khiếp đảm, lòng con ngước mắt lên. </a:t>
            </a:r>
          </a:p>
        </p:txBody>
      </p:sp>
    </p:spTree>
    <p:extLst>
      <p:ext uri="{BB962C8B-B14F-4D97-AF65-F5344CB8AC3E}">
        <p14:creationId xmlns:p14="http://schemas.microsoft.com/office/powerpoint/2010/main" val="131125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Tôi tin Đức Chúa Trời Toàn Năng, là Cha, là Đấng dựng nên trời đất, Tôi tin Giê-xu Christ, là Con độc sanh của Đức Chúa Trời và Chúa chúng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Ngài được thai dựng bởi Thánh Linh, sanh bởi nữ đồng trinh Mary, chịu thương khó dưới tay Bôn-xơ Phi-lát, bị đóng đinh trên thập tự giá, chịu chết và chôn.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Ngài xuống âm phủ, đến ngày thứ ba, Ngài từ kẻ chết sống lại.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a:solidFill>
                  <a:srgbClr val="0070C0"/>
                </a:solidFill>
                <a:latin typeface="Arial" panose="020B0604020202020204" pitchFamily="34" charset="0"/>
                <a:cs typeface="Arial" panose="020B0604020202020204" pitchFamily="34" charset="0"/>
              </a:rPr>
              <a:t>cầu khẩn Danh Ngài giữa đêm mịt mùng </a:t>
            </a:r>
          </a:p>
          <a:p>
            <a:pPr marL="0" indent="0" algn="ctr">
              <a:lnSpc>
                <a:spcPct val="150000"/>
              </a:lnSpc>
              <a:buNone/>
            </a:pPr>
            <a:r>
              <a:rPr lang="vi-VN" sz="4000" b="1">
                <a:solidFill>
                  <a:srgbClr val="0070C0"/>
                </a:solidFill>
                <a:latin typeface="Arial" panose="020B0604020202020204" pitchFamily="34" charset="0"/>
                <a:cs typeface="Arial" panose="020B0604020202020204" pitchFamily="34" charset="0"/>
              </a:rPr>
              <a:t>và màn đêm chấm dứt, ánh sáng soi nhân từ </a:t>
            </a:r>
          </a:p>
          <a:p>
            <a:pPr marL="0" indent="0" algn="ctr">
              <a:lnSpc>
                <a:spcPct val="150000"/>
              </a:lnSpc>
              <a:buNone/>
            </a:pPr>
            <a:r>
              <a:rPr lang="vi-VN" sz="4000" b="1">
                <a:solidFill>
                  <a:srgbClr val="0070C0"/>
                </a:solidFill>
                <a:latin typeface="Arial" panose="020B0604020202020204" pitchFamily="34" charset="0"/>
                <a:cs typeface="Arial" panose="020B0604020202020204" pitchFamily="34" charset="0"/>
              </a:rPr>
              <a:t>xoá hết bao đau buồn của tâm con</a:t>
            </a:r>
            <a:r>
              <a:rPr lang="en-US" sz="4000" b="1">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vi-VN" sz="4000" b="1">
                <a:solidFill>
                  <a:srgbClr val="0070C0"/>
                </a:solidFill>
                <a:latin typeface="Arial" panose="020B0604020202020204" pitchFamily="34" charset="0"/>
                <a:cs typeface="Arial" panose="020B0604020202020204" pitchFamily="34" charset="0"/>
              </a:rPr>
              <a:t> mọi sự đã đến lúc, đoạn kết đã xướng biên </a:t>
            </a:r>
          </a:p>
          <a:p>
            <a:pPr marL="0" indent="0" algn="ctr">
              <a:lnSpc>
                <a:spcPct val="150000"/>
              </a:lnSpc>
              <a:buNone/>
            </a:pPr>
            <a:r>
              <a:rPr lang="vi-VN" sz="4000" b="1">
                <a:solidFill>
                  <a:srgbClr val="0070C0"/>
                </a:solidFill>
                <a:latin typeface="Arial" panose="020B0604020202020204" pitchFamily="34" charset="0"/>
                <a:cs typeface="Arial" panose="020B0604020202020204" pitchFamily="34" charset="0"/>
              </a:rPr>
              <a:t>Jesus Christ - Đấng sống muôn đời </a:t>
            </a:r>
          </a:p>
        </p:txBody>
      </p:sp>
    </p:spTree>
    <p:extLst>
      <p:ext uri="{BB962C8B-B14F-4D97-AF65-F5344CB8AC3E}">
        <p14:creationId xmlns:p14="http://schemas.microsoft.com/office/powerpoint/2010/main" val="223842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a:solidFill>
                  <a:srgbClr val="0070C0"/>
                </a:solidFill>
                <a:cs typeface="Arial" panose="020B0604020202020204" pitchFamily="34" charset="0"/>
              </a:rPr>
              <a:t>nào người có thể tưởng? nguồn ân điển lớn lao </a:t>
            </a:r>
          </a:p>
          <a:p>
            <a:pPr marL="0" indent="0" algn="ctr">
              <a:lnSpc>
                <a:spcPct val="150000"/>
              </a:lnSpc>
              <a:buNone/>
            </a:pPr>
            <a:r>
              <a:rPr lang="vi-VN" sz="4000" b="1">
                <a:solidFill>
                  <a:srgbClr val="0070C0"/>
                </a:solidFill>
                <a:cs typeface="Arial" panose="020B0604020202020204" pitchFamily="34" charset="0"/>
              </a:rPr>
              <a:t>nào lòng có thể thấu? cứu ân diệu kì? </a:t>
            </a:r>
          </a:p>
          <a:p>
            <a:pPr marL="0" indent="0" algn="ctr">
              <a:lnSpc>
                <a:spcPct val="150000"/>
              </a:lnSpc>
              <a:buNone/>
            </a:pPr>
            <a:r>
              <a:rPr lang="vi-VN" sz="4000" b="1">
                <a:solidFill>
                  <a:srgbClr val="0070C0"/>
                </a:solidFill>
                <a:cs typeface="Arial" panose="020B0604020202020204" pitchFamily="34" charset="0"/>
              </a:rPr>
              <a:t>Ngài là Chúa các Chúa, vì nhân thế xuống đây </a:t>
            </a:r>
          </a:p>
          <a:p>
            <a:pPr marL="0" indent="0" algn="ctr">
              <a:lnSpc>
                <a:spcPct val="150000"/>
              </a:lnSpc>
              <a:buNone/>
            </a:pPr>
            <a:r>
              <a:rPr lang="vi-VN" sz="4000" b="1">
                <a:solidFill>
                  <a:srgbClr val="0070C0"/>
                </a:solidFill>
                <a:cs typeface="Arial" panose="020B0604020202020204" pitchFamily="34" charset="0"/>
              </a:rPr>
              <a:t>để gánh thay tội, cất ô nhục rồi </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17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a:solidFill>
                  <a:srgbClr val="0070C0"/>
                </a:solidFill>
                <a:cs typeface="Arial" panose="020B0604020202020204" pitchFamily="34" charset="0"/>
              </a:rPr>
              <a:t>thập tự nơi Chúa chết, thứ tha bao tội tình </a:t>
            </a:r>
          </a:p>
          <a:p>
            <a:pPr marL="0" indent="0" algn="ctr">
              <a:lnSpc>
                <a:spcPct val="150000"/>
              </a:lnSpc>
              <a:buNone/>
            </a:pPr>
            <a:r>
              <a:rPr lang="vi-VN" sz="4000" b="1">
                <a:solidFill>
                  <a:srgbClr val="0070C0"/>
                </a:solidFill>
                <a:cs typeface="Arial" panose="020B0604020202020204" pitchFamily="34" charset="0"/>
              </a:rPr>
              <a:t>Chúa của muôn Vua gọi tôi thuộc Ngài </a:t>
            </a:r>
          </a:p>
          <a:p>
            <a:pPr marL="0" indent="0" algn="ctr">
              <a:lnSpc>
                <a:spcPct val="150000"/>
              </a:lnSpc>
              <a:buNone/>
            </a:pPr>
            <a:r>
              <a:rPr lang="vi-VN" sz="4000" b="1">
                <a:solidFill>
                  <a:srgbClr val="0070C0"/>
                </a:solidFill>
                <a:cs typeface="Arial" panose="020B0604020202020204" pitchFamily="34" charset="0"/>
              </a:rPr>
              <a:t>tụng ngợi Chúa Cứu Thế, thuộc về Chúa mãi thôi </a:t>
            </a:r>
          </a:p>
          <a:p>
            <a:pPr marL="0" indent="0" algn="ctr">
              <a:lnSpc>
                <a:spcPct val="150000"/>
              </a:lnSpc>
              <a:buNone/>
            </a:pPr>
            <a:r>
              <a:rPr lang="vi-VN" sz="4000" b="1">
                <a:solidFill>
                  <a:srgbClr val="0070C0"/>
                </a:solidFill>
                <a:cs typeface="Arial" panose="020B0604020202020204" pitchFamily="34" charset="0"/>
              </a:rPr>
              <a:t>Jesus Christ, Đấng sống muôn đời. </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73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Halelugia, ngợi Đấng đã tìm chuộc mua con </a:t>
            </a:r>
          </a:p>
          <a:p>
            <a:pPr marL="0" indent="0" algn="ctr">
              <a:lnSpc>
                <a:spcPct val="150000"/>
              </a:lnSpc>
              <a:buNone/>
            </a:pPr>
            <a:r>
              <a:rPr lang="vi-VN" sz="4000" b="1" dirty="0">
                <a:solidFill>
                  <a:srgbClr val="0070C0"/>
                </a:solidFill>
                <a:cs typeface="Arial" panose="020B0604020202020204" pitchFamily="34" charset="0"/>
              </a:rPr>
              <a:t>Halelugia, sự chết chẳng còn buộc trên con</a:t>
            </a:r>
          </a:p>
          <a:p>
            <a:pPr marL="0" indent="0" algn="ctr">
              <a:lnSpc>
                <a:spcPct val="150000"/>
              </a:lnSpc>
              <a:buNone/>
            </a:pPr>
            <a:r>
              <a:rPr lang="vi-VN" sz="4000" b="1" dirty="0">
                <a:solidFill>
                  <a:srgbClr val="0070C0"/>
                </a:solidFill>
                <a:cs typeface="Arial" panose="020B0604020202020204" pitchFamily="34" charset="0"/>
              </a:rPr>
              <a:t>Chúa phá tan mọi xiềng xích ấy </a:t>
            </a:r>
          </a:p>
          <a:p>
            <a:pPr marL="0" indent="0" algn="ctr">
              <a:lnSpc>
                <a:spcPct val="150000"/>
              </a:lnSpc>
              <a:buNone/>
            </a:pPr>
            <a:r>
              <a:rPr lang="vi-VN" sz="4000" b="1" dirty="0">
                <a:solidFill>
                  <a:srgbClr val="0070C0"/>
                </a:solidFill>
                <a:cs typeface="Arial" panose="020B0604020202020204" pitchFamily="34" charset="0"/>
              </a:rPr>
              <a:t>này sự cứu trong Danh của Ngài </a:t>
            </a:r>
          </a:p>
          <a:p>
            <a:pPr marL="0" indent="0" algn="ctr">
              <a:lnSpc>
                <a:spcPct val="150000"/>
              </a:lnSpc>
              <a:buNone/>
            </a:pPr>
            <a:r>
              <a:rPr lang="vi-VN" sz="4000" b="1" dirty="0">
                <a:solidFill>
                  <a:srgbClr val="0070C0"/>
                </a:solidFill>
                <a:cs typeface="Arial" panose="020B0604020202020204" pitchFamily="34" charset="0"/>
              </a:rPr>
              <a:t>Jesus Christ,  Đấng sống muôn đời </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2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ngày sự sáng đã  đến, từ nơi chỗ đóng niêm </a:t>
            </a:r>
          </a:p>
          <a:p>
            <a:pPr marL="0" indent="0" algn="ctr">
              <a:lnSpc>
                <a:spcPct val="150000"/>
              </a:lnSpc>
              <a:buNone/>
            </a:pPr>
            <a:r>
              <a:rPr lang="vi-VN" sz="4000" b="1" dirty="0">
                <a:solidFill>
                  <a:srgbClr val="0070C0"/>
                </a:solidFill>
                <a:cs typeface="Arial" panose="020B0604020202020204" pitchFamily="34" charset="0"/>
              </a:rPr>
              <a:t>nọc sự chết đã hết, Chúa đã sống lại </a:t>
            </a:r>
          </a:p>
          <a:p>
            <a:pPr marL="0" indent="0" algn="ctr">
              <a:lnSpc>
                <a:spcPct val="150000"/>
              </a:lnSpc>
              <a:buNone/>
            </a:pPr>
            <a:r>
              <a:rPr lang="vi-VN" sz="4000" b="1" dirty="0">
                <a:solidFill>
                  <a:srgbClr val="0070C0"/>
                </a:solidFill>
                <a:cs typeface="Arial" panose="020B0604020202020204" pitchFamily="34" charset="0"/>
              </a:rPr>
              <a:t>Ngài gầm vang tiếng thét, kìa sư tử Giu Đa </a:t>
            </a:r>
          </a:p>
          <a:p>
            <a:pPr marL="0" indent="0" algn="ctr">
              <a:lnSpc>
                <a:spcPct val="150000"/>
              </a:lnSpc>
              <a:buNone/>
            </a:pPr>
            <a:r>
              <a:rPr lang="vi-VN" sz="4000" b="1" dirty="0">
                <a:solidFill>
                  <a:srgbClr val="0070C0"/>
                </a:solidFill>
                <a:cs typeface="Arial" panose="020B0604020202020204" pitchFamily="34" charset="0"/>
              </a:rPr>
              <a:t>Công bố ma quyền chẳng thể áp trên tôi </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81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endParaRPr lang="en-US" sz="4000" b="1" dirty="0">
              <a:solidFill>
                <a:srgbClr val="0070C0"/>
              </a:solidFill>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Giê Xu ơi! NGÀI ĐÃ ĐẮC THẮNG RỒI ! </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435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LỜI KHẨN NGUYỆN</a:t>
            </a:r>
          </a:p>
        </p:txBody>
      </p:sp>
    </p:spTree>
    <p:extLst>
      <p:ext uri="{BB962C8B-B14F-4D97-AF65-F5344CB8AC3E}">
        <p14:creationId xmlns:p14="http://schemas.microsoft.com/office/powerpoint/2010/main" val="268353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Cha </a:t>
            </a:r>
            <a:r>
              <a:rPr lang="en-US" sz="4000" b="1" dirty="0" err="1">
                <a:solidFill>
                  <a:srgbClr val="0070C0"/>
                </a:solidFill>
                <a:latin typeface="Arial" panose="020B0604020202020204" pitchFamily="34" charset="0"/>
                <a:cs typeface="Arial" panose="020B0604020202020204" pitchFamily="34" charset="0"/>
              </a:rPr>
              <a:t>ơi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xin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lắng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nghe</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Nhậm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lời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vì</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khốn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cùng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Bảo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vệ</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hồn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linh</a:t>
            </a:r>
            <a:r>
              <a:rPr lang="en-US" sz="4000" b="1" dirty="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đây</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8023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Xin Cha </a:t>
            </a:r>
            <a:r>
              <a:rPr lang="en-US" sz="4000" b="1" dirty="0" err="1">
                <a:solidFill>
                  <a:srgbClr val="0070C0"/>
                </a:solidFill>
                <a:latin typeface="Arial" panose="020B0604020202020204" pitchFamily="34" charset="0"/>
                <a:cs typeface="Arial" panose="020B0604020202020204" pitchFamily="34" charset="0"/>
              </a:rPr>
              <a:t>yêu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nghe</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tiếng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Vì</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nhiều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lần</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khóc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thầm</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dòng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lệ</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rơi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ngập</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đôi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mắt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nguyện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cầu</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873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Giúp</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theo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Khiến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tâm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linh</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được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trắng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Hết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tâm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linh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này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thờ</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chiêm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ngưỡng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Đấng</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yêu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thương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Chủ</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Tể</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oai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quyền</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454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Ngài thăng thiên ngồi bên hữu Đức Chúa Trời Toàn Năng, là Cha.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Từ đó Ngài sẽ trở lại để xét đoán kẻ sống và kẻ chết.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Tôi tin Thánh Linh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Tôi tin Hội Thánh phổ thông, sự cảm thông của thánh đồ, sự tha tội, sự sống lại của thân thể và sự sống đời đời.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7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ca </a:t>
            </a:r>
            <a:r>
              <a:rPr lang="en-US" sz="4000" b="1" dirty="0" err="1">
                <a:solidFill>
                  <a:srgbClr val="0070C0"/>
                </a:solidFill>
                <a:latin typeface="Arial" panose="020B0604020202020204" pitchFamily="34" charset="0"/>
                <a:cs typeface="Arial" panose="020B0604020202020204" pitchFamily="34" charset="0"/>
              </a:rPr>
              <a:t>mừng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ca </a:t>
            </a:r>
            <a:r>
              <a:rPr lang="en-US" sz="4000" b="1" dirty="0" err="1">
                <a:solidFill>
                  <a:srgbClr val="0070C0"/>
                </a:solidFill>
                <a:latin typeface="Arial" panose="020B0604020202020204" pitchFamily="34" charset="0"/>
                <a:cs typeface="Arial" panose="020B0604020202020204" pitchFamily="34" charset="0"/>
              </a:rPr>
              <a:t>mừng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Lấy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hết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tâm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hồn</a:t>
            </a:r>
            <a:r>
              <a:rPr lang="en-US" sz="4000" b="1" dirty="0">
                <a:solidFill>
                  <a:srgbClr val="0070C0"/>
                </a:solidFill>
                <a:latin typeface="Arial" panose="020B0604020202020204" pitchFamily="34" charset="0"/>
                <a:cs typeface="Arial" panose="020B0604020202020204" pitchFamily="34" charset="0"/>
              </a:rPr>
              <a:t> ca </a:t>
            </a:r>
            <a:r>
              <a:rPr lang="en-US" sz="4000" b="1" dirty="0" err="1">
                <a:solidFill>
                  <a:srgbClr val="0070C0"/>
                </a:solidFill>
                <a:latin typeface="Arial" panose="020B0604020202020204" pitchFamily="34" charset="0"/>
                <a:cs typeface="Arial" panose="020B0604020202020204" pitchFamily="34" charset="0"/>
              </a:rPr>
              <a:t>ngợi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Thiên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0063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ca </a:t>
            </a:r>
            <a:r>
              <a:rPr lang="en-US" sz="4000" b="1" dirty="0" err="1">
                <a:solidFill>
                  <a:srgbClr val="0070C0"/>
                </a:solidFill>
                <a:latin typeface="Arial" panose="020B0604020202020204" pitchFamily="34" charset="0"/>
                <a:cs typeface="Arial" panose="020B0604020202020204" pitchFamily="34" charset="0"/>
              </a:rPr>
              <a:t>mừng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ca </a:t>
            </a:r>
            <a:r>
              <a:rPr lang="en-US" sz="4000" b="1" dirty="0" err="1">
                <a:solidFill>
                  <a:srgbClr val="0070C0"/>
                </a:solidFill>
                <a:latin typeface="Arial" panose="020B0604020202020204" pitchFamily="34" charset="0"/>
                <a:cs typeface="Arial" panose="020B0604020202020204" pitchFamily="34" charset="0"/>
              </a:rPr>
              <a:t>mừng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Lấy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hết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tâm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thờ</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783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BÀI CA DÂNG HIẾN</a:t>
            </a:r>
          </a:p>
        </p:txBody>
      </p:sp>
    </p:spTree>
    <p:extLst>
      <p:ext uri="{BB962C8B-B14F-4D97-AF65-F5344CB8AC3E}">
        <p14:creationId xmlns:p14="http://schemas.microsoft.com/office/powerpoint/2010/main" val="338246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181CC-6707-360F-53EC-7B0967764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4">
            <a:extLst>
              <a:ext uri="{FF2B5EF4-FFF2-40B4-BE49-F238E27FC236}">
                <a16:creationId xmlns:a16="http://schemas.microsoft.com/office/drawing/2014/main" id="{C211D803-A64D-97DD-6A53-F74A2A22EB1D}"/>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Lạy</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xin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được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Khi Cha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ban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nhớ</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ơn</a:t>
            </a:r>
            <a:r>
              <a:rPr lang="en-US" sz="4000" b="1" dirty="0">
                <a:solidFill>
                  <a:srgbClr val="0070C0"/>
                </a:solidFill>
                <a:latin typeface="Arial" panose="020B0604020202020204" pitchFamily="34" charset="0"/>
                <a:cs typeface="Arial" panose="020B0604020202020204" pitchFamily="34" charset="0"/>
              </a:rPr>
              <a:t> Cha.</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Xin Cha </a:t>
            </a:r>
            <a:r>
              <a:rPr lang="en-US" sz="4000" b="1" dirty="0" err="1">
                <a:solidFill>
                  <a:srgbClr val="0070C0"/>
                </a:solidFill>
                <a:latin typeface="Arial" panose="020B0604020202020204" pitchFamily="34" charset="0"/>
                <a:cs typeface="Arial" panose="020B0604020202020204" pitchFamily="34" charset="0"/>
              </a:rPr>
              <a:t>thêm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bội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phần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mọi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điều</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ước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suốt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332434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normAutofit fontScale="90000"/>
          </a:bodyPr>
          <a:lstStyle/>
          <a:p>
            <a:pPr algn="ctr"/>
            <a:br>
              <a:rPr lang="en-US" b="1"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sz="10700" b="1" dirty="0" err="1">
                <a:solidFill>
                  <a:srgbClr val="FF0000"/>
                </a:solidFill>
              </a:rPr>
              <a:t>Khải</a:t>
            </a:r>
            <a:r>
              <a:rPr lang="en-US" sz="10700" b="1" dirty="0">
                <a:solidFill>
                  <a:srgbClr val="FF0000"/>
                </a:solidFill>
              </a:rPr>
              <a:t> </a:t>
            </a:r>
            <a:r>
              <a:rPr lang="en-US" sz="10700" b="1" dirty="0" err="1">
                <a:solidFill>
                  <a:srgbClr val="FF0000"/>
                </a:solidFill>
              </a:rPr>
              <a:t>Huyền</a:t>
            </a:r>
            <a:r>
              <a:rPr lang="en-US" sz="10700" b="1" dirty="0">
                <a:solidFill>
                  <a:srgbClr val="FF0000"/>
                </a:solidFill>
              </a:rPr>
              <a:t> ( 1:1-3 )</a:t>
            </a:r>
            <a:endParaRPr lang="en-US" b="1" dirty="0">
              <a:solidFill>
                <a:srgbClr val="FF0000"/>
              </a:solidFill>
            </a:endParaRPr>
          </a:p>
        </p:txBody>
      </p:sp>
    </p:spTree>
    <p:extLst>
      <p:ext uri="{BB962C8B-B14F-4D97-AF65-F5344CB8AC3E}">
        <p14:creationId xmlns:p14="http://schemas.microsoft.com/office/powerpoint/2010/main" val="266024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lnSpcReduction="10000"/>
          </a:bodyPr>
          <a:lstStyle/>
          <a:p>
            <a:pPr marL="0" indent="0" algn="ctr">
              <a:buNone/>
            </a:pPr>
            <a:r>
              <a:rPr lang="en-US" sz="6600" b="1" dirty="0">
                <a:solidFill>
                  <a:srgbClr val="FF0000"/>
                </a:solidFill>
                <a:cs typeface="Arial" panose="020B0604020202020204" pitchFamily="34" charset="0"/>
              </a:rPr>
              <a:t>1</a:t>
            </a:r>
          </a:p>
          <a:p>
            <a:pPr marL="0" indent="0" algn="ctr">
              <a:buNone/>
            </a:pPr>
            <a:r>
              <a:rPr lang="vi-VN" sz="6600" b="1" dirty="0">
                <a:solidFill>
                  <a:srgbClr val="0070C0"/>
                </a:solidFill>
                <a:cs typeface="Arial" panose="020B0604020202020204" pitchFamily="34" charset="0"/>
              </a:rPr>
              <a:t>Sự mặc khải của Đức Chúa Jêsus Christ mà Đức Chúa Trời đã ban cho Ngài để bày tỏ cho các đầy tớ Ngài những việc sắp phải xảy đến. Ngài sai thiên sứ đến tỏ cho Giăng, đầy tớ Ngài,</a:t>
            </a:r>
          </a:p>
        </p:txBody>
      </p:sp>
    </p:spTree>
    <p:extLst>
      <p:ext uri="{BB962C8B-B14F-4D97-AF65-F5344CB8AC3E}">
        <p14:creationId xmlns:p14="http://schemas.microsoft.com/office/powerpoint/2010/main" val="4071951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a:t>
            </a:r>
          </a:p>
          <a:p>
            <a:pPr marL="0" indent="0" algn="ctr">
              <a:buNone/>
            </a:pPr>
            <a:r>
              <a:rPr lang="vi-VN" sz="6600" b="1" dirty="0">
                <a:cs typeface="Arial" panose="020B0604020202020204" pitchFamily="34" charset="0"/>
              </a:rPr>
              <a:t>là người đã làm chứng cho lời của Đức Chúa Trời và cho lời chứng của Đức Chúa Jêsus Christ, tức là tất cả những gì ông đã thấy.</a:t>
            </a:r>
          </a:p>
        </p:txBody>
      </p:sp>
    </p:spTree>
    <p:extLst>
      <p:ext uri="{BB962C8B-B14F-4D97-AF65-F5344CB8AC3E}">
        <p14:creationId xmlns:p14="http://schemas.microsoft.com/office/powerpoint/2010/main" val="830087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3</a:t>
            </a:r>
          </a:p>
          <a:p>
            <a:pPr marL="0" indent="0" algn="ctr">
              <a:buNone/>
            </a:pPr>
            <a:r>
              <a:rPr lang="vi-VN" sz="6600" b="1" dirty="0">
                <a:solidFill>
                  <a:srgbClr val="0070C0"/>
                </a:solidFill>
                <a:cs typeface="Arial" panose="020B0604020202020204" pitchFamily="34" charset="0"/>
              </a:rPr>
              <a:t>Phước cho người đọc cùng những người nghe lời tiên tri nầy và vâng giữ những điều đã ghi chép trong đó, vì thì giờ đã gần rồi.</a:t>
            </a:r>
          </a:p>
        </p:txBody>
      </p:sp>
    </p:spTree>
    <p:extLst>
      <p:ext uri="{BB962C8B-B14F-4D97-AF65-F5344CB8AC3E}">
        <p14:creationId xmlns:p14="http://schemas.microsoft.com/office/powerpoint/2010/main" val="139869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067B2D-B4CD-2452-AC04-4D6B1D0076FF}"/>
              </a:ext>
            </a:extLst>
          </p:cNvPr>
          <p:cNvSpPr txBox="1"/>
          <p:nvPr/>
        </p:nvSpPr>
        <p:spPr>
          <a:xfrm>
            <a:off x="1" y="165352"/>
            <a:ext cx="12192000"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vi-VN" sz="6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35</a:t>
            </a:r>
            <a:r>
              <a:rPr kumimoji="0" lang="vi-VN" sz="4800" b="1" i="0" u="none" strike="noStrike" kern="1200" cap="none" spc="0" normalizeH="0" baseline="0" noProof="0" dirty="0">
                <a:ln>
                  <a:noFill/>
                </a:ln>
                <a:effectLst/>
                <a:uLnTx/>
                <a:uFillTx/>
                <a:latin typeface="Arial" panose="020B0604020202020204" pitchFamily="34" charset="0"/>
                <a:ea typeface="+mn-ea"/>
                <a:cs typeface="+mn-cs"/>
              </a:rPr>
              <a:t>Vì Ta đói, các con cho Ta ăn; Ta khát, các con cho Ta uống; Ta là khách lạ, các con tiếp rước Ta; </a:t>
            </a:r>
            <a:r>
              <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36</a:t>
            </a:r>
            <a:r>
              <a:rPr kumimoji="0" lang="vi-VN" sz="4800" b="1" i="0" u="none" strike="noStrike" kern="1200" cap="none" spc="0" normalizeH="0" baseline="0" noProof="0" dirty="0">
                <a:ln>
                  <a:noFill/>
                </a:ln>
                <a:effectLst/>
                <a:uLnTx/>
                <a:uFillTx/>
                <a:latin typeface="Arial" panose="020B0604020202020204" pitchFamily="34" charset="0"/>
                <a:ea typeface="+mn-ea"/>
                <a:cs typeface="+mn-cs"/>
              </a:rPr>
              <a:t>Ta trần truồng, các con mặc cho Ta; Ta ốm đau, các con chăm sóc Ta; Ta bị tù, các con thăm viếng Ta.’</a:t>
            </a:r>
            <a:endParaRPr kumimoji="0" lang="en-US" sz="4800" b="1"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Ma-</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-ơ ( 2</a:t>
            </a:r>
            <a:r>
              <a:rPr lang="en-US" sz="3200" b="1" dirty="0">
                <a:solidFill>
                  <a:srgbClr val="FF0000"/>
                </a:solidFill>
                <a:latin typeface="Calibri" panose="020F0502020204030204"/>
              </a:rPr>
              <a:t>5</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:35-36 )</a:t>
            </a:r>
          </a:p>
        </p:txBody>
      </p:sp>
    </p:spTree>
    <p:extLst>
      <p:ext uri="{BB962C8B-B14F-4D97-AF65-F5344CB8AC3E}">
        <p14:creationId xmlns:p14="http://schemas.microsoft.com/office/powerpoint/2010/main" val="427824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HÃY ĐẾN VỚI NGÀI</a:t>
            </a:r>
          </a:p>
        </p:txBody>
      </p:sp>
    </p:spTree>
    <p:extLst>
      <p:ext uri="{BB962C8B-B14F-4D97-AF65-F5344CB8AC3E}">
        <p14:creationId xmlns:p14="http://schemas.microsoft.com/office/powerpoint/2010/main" val="55850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với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người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yêu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hát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vinh,ca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tụng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danh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Thánh</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Đưa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tay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cao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lên,trong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ngôi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đền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thờ</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thánh</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khen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là</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của</a:t>
            </a:r>
            <a:r>
              <a:rPr lang="en-US" sz="4000" b="1" dirty="0">
                <a:solidFill>
                  <a:srgbClr val="0070C0"/>
                </a:solidFill>
                <a:latin typeface="Arial" panose="020B0604020202020204" pitchFamily="34" charset="0"/>
                <a:cs typeface="Arial" panose="020B0604020202020204" pitchFamily="34" charset="0"/>
              </a:rPr>
              <a:t> ta.</a:t>
            </a:r>
          </a:p>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40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TRONG CHA</a:t>
            </a:r>
          </a:p>
        </p:txBody>
      </p:sp>
    </p:spTree>
    <p:extLst>
      <p:ext uri="{BB962C8B-B14F-4D97-AF65-F5344CB8AC3E}">
        <p14:creationId xmlns:p14="http://schemas.microsoft.com/office/powerpoint/2010/main" val="58753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a:solidFill>
                  <a:srgbClr val="0070C0"/>
                </a:solidFill>
                <a:latin typeface="Arial" panose="020B0604020202020204" pitchFamily="34" charset="0"/>
                <a:cs typeface="Arial" panose="020B0604020202020204" pitchFamily="34" charset="0"/>
              </a:rPr>
              <a:t>Trong Cha là sự sống con.</a:t>
            </a:r>
          </a:p>
          <a:p>
            <a:pPr marL="0" indent="0" algn="ctr">
              <a:lnSpc>
                <a:spcPct val="150000"/>
              </a:lnSpc>
              <a:buNone/>
            </a:pPr>
            <a:r>
              <a:rPr lang="en-US" sz="4000" b="1">
                <a:solidFill>
                  <a:srgbClr val="0070C0"/>
                </a:solidFill>
                <a:latin typeface="Arial" panose="020B0604020202020204" pitchFamily="34" charset="0"/>
                <a:cs typeface="Arial" panose="020B0604020202020204" pitchFamily="34" charset="0"/>
              </a:rPr>
              <a:t>Trong Cha là sức mới con.</a:t>
            </a:r>
          </a:p>
          <a:p>
            <a:pPr marL="0" indent="0" algn="ctr">
              <a:lnSpc>
                <a:spcPct val="150000"/>
              </a:lnSpc>
              <a:buNone/>
            </a:pPr>
            <a:r>
              <a:rPr lang="en-US" sz="4000" b="1">
                <a:solidFill>
                  <a:srgbClr val="0070C0"/>
                </a:solidFill>
                <a:latin typeface="Arial" panose="020B0604020202020204" pitchFamily="34" charset="0"/>
                <a:cs typeface="Arial" panose="020B0604020202020204" pitchFamily="34" charset="0"/>
              </a:rPr>
              <a:t>Trong Cha là niềm hy vọng, trong Chúa, hỡi Cha! (x2)</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55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Con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bằng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tất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sức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mình</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Con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bằng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tất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43297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1101</Words>
  <Application>Microsoft Office PowerPoint</Application>
  <PresentationFormat>Widescreen</PresentationFormat>
  <Paragraphs>159</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Khải Huyền ( 1:1-3 )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HOI THANH VUI MUNG</cp:lastModifiedBy>
  <cp:revision>193</cp:revision>
  <dcterms:created xsi:type="dcterms:W3CDTF">2022-02-21T03:27:55Z</dcterms:created>
  <dcterms:modified xsi:type="dcterms:W3CDTF">2024-09-28T13:27:18Z</dcterms:modified>
</cp:coreProperties>
</file>