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18" r:id="rId3"/>
    <p:sldId id="256" r:id="rId4"/>
    <p:sldId id="257" r:id="rId5"/>
    <p:sldId id="258" r:id="rId6"/>
    <p:sldId id="260" r:id="rId7"/>
    <p:sldId id="261" r:id="rId8"/>
    <p:sldId id="280" r:id="rId9"/>
    <p:sldId id="281" r:id="rId10"/>
    <p:sldId id="282" r:id="rId11"/>
    <p:sldId id="283" r:id="rId12"/>
    <p:sldId id="262" r:id="rId13"/>
    <p:sldId id="263" r:id="rId14"/>
    <p:sldId id="264" r:id="rId15"/>
    <p:sldId id="265" r:id="rId16"/>
    <p:sldId id="266" r:id="rId17"/>
    <p:sldId id="287" r:id="rId18"/>
    <p:sldId id="267" r:id="rId19"/>
    <p:sldId id="268" r:id="rId20"/>
    <p:sldId id="269" r:id="rId21"/>
    <p:sldId id="274" r:id="rId22"/>
    <p:sldId id="275" r:id="rId23"/>
    <p:sldId id="276" r:id="rId24"/>
    <p:sldId id="289" r:id="rId25"/>
    <p:sldId id="290" r:id="rId26"/>
    <p:sldId id="277" r:id="rId27"/>
    <p:sldId id="278" r:id="rId28"/>
    <p:sldId id="279" r:id="rId29"/>
    <p:sldId id="284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5" r:id="rId39"/>
    <p:sldId id="306" r:id="rId40"/>
    <p:sldId id="270" r:id="rId41"/>
    <p:sldId id="271" r:id="rId42"/>
    <p:sldId id="272" r:id="rId43"/>
    <p:sldId id="300" r:id="rId44"/>
    <p:sldId id="301" r:id="rId45"/>
    <p:sldId id="273" r:id="rId46"/>
    <p:sldId id="302" r:id="rId47"/>
    <p:sldId id="303" r:id="rId48"/>
    <p:sldId id="304" r:id="rId49"/>
    <p:sldId id="519" r:id="rId50"/>
    <p:sldId id="517" r:id="rId51"/>
    <p:sldId id="286" r:id="rId52"/>
    <p:sldId id="307" r:id="rId53"/>
    <p:sldId id="308" r:id="rId54"/>
    <p:sldId id="309" r:id="rId55"/>
    <p:sldId id="310" r:id="rId56"/>
    <p:sldId id="510" r:id="rId57"/>
    <p:sldId id="483" r:id="rId58"/>
    <p:sldId id="511" r:id="rId59"/>
    <p:sldId id="484" r:id="rId60"/>
    <p:sldId id="485" r:id="rId61"/>
    <p:sldId id="486" r:id="rId62"/>
    <p:sldId id="509" r:id="rId63"/>
    <p:sldId id="503" r:id="rId64"/>
    <p:sldId id="504" r:id="rId65"/>
    <p:sldId id="505" r:id="rId66"/>
    <p:sldId id="506" r:id="rId67"/>
    <p:sldId id="507" r:id="rId68"/>
    <p:sldId id="508" r:id="rId69"/>
    <p:sldId id="512" r:id="rId70"/>
    <p:sldId id="513" r:id="rId71"/>
    <p:sldId id="514" r:id="rId72"/>
    <p:sldId id="515" r:id="rId73"/>
    <p:sldId id="516" r:id="rId74"/>
    <p:sldId id="299" r:id="rId75"/>
    <p:sldId id="52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22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51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8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8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86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0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6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351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55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291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973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91235" y="1015365"/>
            <a:ext cx="10209530" cy="48272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75" y="-22225"/>
            <a:ext cx="12188825" cy="2444115"/>
            <a:chOff x="5" y="-35"/>
            <a:chExt cx="19195" cy="38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" y="-32"/>
              <a:ext cx="7326" cy="384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1874" y="-35"/>
              <a:ext cx="7326" cy="3847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2549575" y="1392050"/>
            <a:ext cx="7224930" cy="2410245"/>
            <a:chOff x="2571466" y="2075807"/>
            <a:chExt cx="7224930" cy="2410245"/>
          </a:xfrm>
        </p:grpSpPr>
        <p:pic>
          <p:nvPicPr>
            <p:cNvPr id="35" name="图片 34" descr="小圣诞树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7749" y="2086115"/>
              <a:ext cx="805147" cy="118341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571466" y="2178901"/>
              <a:ext cx="7224930" cy="2307151"/>
              <a:chOff x="3250401" y="1578764"/>
              <a:chExt cx="5746460" cy="1835028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3250401" y="2361174"/>
                <a:ext cx="5746460" cy="105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0" i="0" u="none" strike="noStrike" kern="1200" cap="none" spc="0" normalizeH="0" baseline="0" noProof="0" dirty="0">
                    <a:ln w="82550">
                      <a:solidFill>
                        <a:srgbClr val="25452D"/>
                      </a:solidFill>
                    </a:ln>
                    <a:solidFill>
                      <a:srgbClr val="FFF8E6"/>
                    </a:solidFill>
                    <a:effectLst>
                      <a:outerShdw sx="105000" sy="105000" algn="t" rotWithShape="0">
                        <a:srgbClr val="25452D"/>
                      </a:outerShdw>
                    </a:effectLst>
                    <a:uLnTx/>
                    <a:uFillTx/>
                    <a:latin typeface="Cooper Black" panose="0208090404030B020404" charset="0"/>
                    <a:ea typeface="Baloo Thambi 2"/>
                    <a:cs typeface="Cooper Black" panose="0208090404030B020404" charset="0"/>
                    <a:sym typeface="Baloo Thambi 2"/>
                  </a:rPr>
                  <a:t>CHRISTMAS</a:t>
                </a:r>
                <a:endParaRPr kumimoji="0" lang="zh-CN" altLang="en-US" sz="8000" b="0" i="0" u="none" strike="noStrike" kern="1200" cap="none" spc="0" normalizeH="0" baseline="0" noProof="0" dirty="0">
                  <a:ln w="82550">
                    <a:solidFill>
                      <a:srgbClr val="25452D"/>
                    </a:solidFill>
                  </a:ln>
                  <a:solidFill>
                    <a:srgbClr val="FFF8E6"/>
                  </a:solidFill>
                  <a:effectLst>
                    <a:outerShdw sx="105000" sy="105000" algn="t" rotWithShape="0">
                      <a:srgbClr val="25452D"/>
                    </a:outerShdw>
                  </a:effectLst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3757936" y="1578764"/>
                <a:ext cx="4731391" cy="105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1" i="0" u="none" strike="noStrike" kern="1200" cap="none" spc="0" normalizeH="0" baseline="0" noProof="0" dirty="0">
                    <a:ln w="82550">
                      <a:solidFill>
                        <a:srgbClr val="25452D"/>
                      </a:solidFill>
                    </a:ln>
                    <a:solidFill>
                      <a:srgbClr val="FFF8E6"/>
                    </a:solidFill>
                    <a:effectLst>
                      <a:outerShdw sx="105000" sy="105000" algn="t" rotWithShape="0">
                        <a:srgbClr val="25452D"/>
                      </a:outerShdw>
                    </a:effectLst>
                    <a:uLnTx/>
                    <a:uFillTx/>
                    <a:latin typeface="Cooper Black" panose="0208090404030B020404" charset="0"/>
                    <a:ea typeface="Baloo Thambi 2"/>
                    <a:cs typeface="Cooper Black" panose="0208090404030B020404" charset="0"/>
                    <a:sym typeface="Baloo Thambi 2"/>
                  </a:rPr>
                  <a:t>MERRY</a:t>
                </a:r>
                <a:endParaRPr kumimoji="0" lang="zh-CN" altLang="en-US" sz="8000" b="0" i="0" u="none" strike="noStrike" kern="1200" cap="none" spc="0" normalizeH="0" baseline="0" noProof="0" dirty="0">
                  <a:ln w="82550">
                    <a:solidFill>
                      <a:srgbClr val="25452D"/>
                    </a:solidFill>
                  </a:ln>
                  <a:solidFill>
                    <a:srgbClr val="FFF8E6"/>
                  </a:solidFill>
                  <a:effectLst>
                    <a:outerShdw sx="105000" sy="105000" algn="t" rotWithShape="0">
                      <a:srgbClr val="25452D"/>
                    </a:outerShdw>
                  </a:effectLst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 descr="小圣诞树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2563" y="2075807"/>
              <a:ext cx="805147" cy="1183410"/>
            </a:xfrm>
            <a:prstGeom prst="rect">
              <a:avLst/>
            </a:prstGeom>
          </p:spPr>
        </p:pic>
      </p:grpSp>
      <p:sp>
        <p:nvSpPr>
          <p:cNvPr id="41" name="文本框 1"/>
          <p:cNvSpPr txBox="1">
            <a:spLocks noChangeArrowheads="1"/>
          </p:cNvSpPr>
          <p:nvPr/>
        </p:nvSpPr>
        <p:spPr bwMode="auto">
          <a:xfrm>
            <a:off x="3255015" y="4978928"/>
            <a:ext cx="5311775" cy="369332"/>
          </a:xfrm>
          <a:prstGeom prst="rect">
            <a:avLst/>
          </a:prstGeom>
          <a:noFill/>
          <a:ln w="31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defTabSz="457200"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defTabSz="457200"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defTabSz="457200"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rPr>
              <a:t>HỘI THÁNH VUI MỪNG BÁP-TÍT CẨM GIÀNG</a:t>
            </a:r>
            <a:endParaRPr kumimoji="0" lang="en-GB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Light" panose="020B0300000000000000" charset="-122"/>
              <a:cs typeface="Arial" panose="020B0604020202020204" pitchFamily="34" charset="0"/>
            </a:endParaRPr>
          </a:p>
        </p:txBody>
      </p:sp>
      <p:sp>
        <p:nvSpPr>
          <p:cNvPr id="42" name="圆角矩形 5"/>
          <p:cNvSpPr/>
          <p:nvPr/>
        </p:nvSpPr>
        <p:spPr>
          <a:xfrm>
            <a:off x="3327400" y="3860800"/>
            <a:ext cx="5669280" cy="490855"/>
          </a:xfrm>
          <a:prstGeom prst="roundRect">
            <a:avLst>
              <a:gd name="adj" fmla="val 50000"/>
            </a:avLst>
          </a:prstGeom>
          <a:solidFill>
            <a:srgbClr val="25452D"/>
          </a:solidFill>
          <a:ln w="50800">
            <a:solidFill>
              <a:srgbClr val="F7BB2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200" normalizeH="0" baseline="0" noProof="0" dirty="0">
              <a:ln>
                <a:noFill/>
              </a:ln>
              <a:solidFill>
                <a:srgbClr val="FFF8E6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-22225"/>
            <a:ext cx="12195175" cy="6878320"/>
            <a:chOff x="0" y="-20320"/>
            <a:chExt cx="12195175" cy="6878320"/>
          </a:xfrm>
        </p:grpSpPr>
        <p:pic>
          <p:nvPicPr>
            <p:cNvPr id="54" name="图片 53" descr="图层组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flipV="1">
              <a:off x="3175" y="4846320"/>
              <a:ext cx="12192000" cy="2011680"/>
            </a:xfrm>
            <a:prstGeom prst="rect">
              <a:avLst/>
            </a:prstGeom>
          </p:spPr>
        </p:pic>
        <p:pic>
          <p:nvPicPr>
            <p:cNvPr id="55" name="图片 54" descr="图层组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-20320"/>
              <a:ext cx="12192000" cy="2011680"/>
            </a:xfrm>
            <a:prstGeom prst="rect">
              <a:avLst/>
            </a:prstGeom>
          </p:spPr>
        </p:pic>
      </p:grpSp>
      <p:pic>
        <p:nvPicPr>
          <p:cNvPr id="58" name="图片 57" descr="D:\资料\圣诞节圣诞圣诞老人\圣诞节圣诞圣诞老人.png圣诞节圣诞圣诞老人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3842" y="1773900"/>
            <a:ext cx="4665468" cy="4664653"/>
          </a:xfrm>
          <a:prstGeom prst="rect">
            <a:avLst/>
          </a:prstGeom>
        </p:spPr>
      </p:pic>
      <p:pic>
        <p:nvPicPr>
          <p:cNvPr id="59" name="图片 58" descr="D:\资料\圣诞节圣诞圣诞老人礼物\圣诞节圣诞圣诞老人礼物.png圣诞节圣诞圣诞老人礼物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241226" y="1991360"/>
            <a:ext cx="4496241" cy="449624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DA65FC-040E-8189-3282-57FE86B1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986278"/>
            <a:ext cx="5669280" cy="276999"/>
          </a:xfrm>
          <a:prstGeom prst="rect">
            <a:avLst/>
          </a:prstGeom>
          <a:noFill/>
          <a:ln w="31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defTabSz="457200"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defTabSz="457200"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defTabSz="457200"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</a:rPr>
              <a:t>CHÀO MỪNG ANH CHỊ EM ĐẾN THAM DỰ KỶ NIỆM JESUS GIÁNG SINH</a:t>
            </a:r>
            <a:endParaRPr kumimoji="0" lang="en-GB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Light" panose="020B0300000000000000" charset="-122"/>
              <a:cs typeface="Arial" panose="020B0604020202020204" pitchFamily="34" charset="0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9D9C8970-6171-747F-1429-5A222B5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2" y="5260901"/>
            <a:ext cx="5311775" cy="307777"/>
          </a:xfrm>
          <a:prstGeom prst="rect">
            <a:avLst/>
          </a:prstGeom>
          <a:noFill/>
          <a:ln w="31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defTabSz="457200"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defTabSz="457200"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defTabSz="457200"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rPr>
              <a:t>Ngày 24-12-2023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Light" panose="020B0300000000000000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 </a:t>
            </a:r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ca xướng chúc câu an bình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 thanh ca xướng chúc câu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1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tươi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à một năm mới phước hạnh bình an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1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 SINH ĐÃ VỀ</a:t>
            </a:r>
          </a:p>
        </p:txBody>
      </p:sp>
    </p:spTree>
    <p:extLst>
      <p:ext uri="{BB962C8B-B14F-4D97-AF65-F5344CB8AC3E}">
        <p14:creationId xmlns:p14="http://schemas.microsoft.com/office/powerpoint/2010/main" val="32904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7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Mừng Chúa sinh ra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theo những ước mơ cho đời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6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Mừng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7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Muôn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thần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ừng đón Chúa sinh ra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ùng ca vang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9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Muôn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thần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ừng đón Chúa sinh ra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ùng ca vang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5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8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Nào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đến trong tiếng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Cùng hát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ân phước ban cho muôn người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1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8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Mừng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7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Muôn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thần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ừng đón Chúa sinh ra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ùng ca vang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NOEL LẠI VỀ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HẠ SINH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8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5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1.Làn gió vi vu ngoài đồng,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yên đêm trường thanh vắng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 chăn đang giữ chiên mình,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biết Cứu Chúa hạ sinh</a:t>
            </a:r>
          </a:p>
        </p:txBody>
      </p:sp>
    </p:spTree>
    <p:extLst>
      <p:ext uri="{BB962C8B-B14F-4D97-AF65-F5344CB8AC3E}">
        <p14:creationId xmlns:p14="http://schemas.microsoft.com/office/powerpoint/2010/main" val="337472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đến không như mọi người,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yên trong chuồng chiên tối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muôn thiên sứ đang cười,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"Bình an cho người trần gian"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4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Trái đất hãy hát xướng ca,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muôn dân mau hát lời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báo tin mừng ra,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Thế đến đây cùng ta</a:t>
            </a:r>
          </a:p>
        </p:txBody>
      </p:sp>
    </p:spTree>
    <p:extLst>
      <p:ext uri="{BB962C8B-B14F-4D97-AF65-F5344CB8AC3E}">
        <p14:creationId xmlns:p14="http://schemas.microsoft.com/office/powerpoint/2010/main" val="409378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1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2.Ngày tháng cứ lướt trôi dần,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đợi trông Con Trời lâm thế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Rồi đêm đông giá hiu quạnh,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Cứu Chúa hạ sinh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20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5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hỡi, hãy đến tôn thờ,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 chân nơi tình Thiên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nghe chuông thánh êm đềm,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nhẹ ngân khúc nhạc bình an</a:t>
            </a:r>
          </a:p>
        </p:txBody>
      </p:sp>
    </p:spTree>
    <p:extLst>
      <p:ext uri="{BB962C8B-B14F-4D97-AF65-F5344CB8AC3E}">
        <p14:creationId xmlns:p14="http://schemas.microsoft.com/office/powerpoint/2010/main" val="381729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Trái đất hãy hát xướng ca,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muôn dân mau hát lời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báo tin mừng ra,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Thế đến đây cùng ta</a:t>
            </a:r>
          </a:p>
        </p:txBody>
      </p:sp>
    </p:spTree>
    <p:extLst>
      <p:ext uri="{BB962C8B-B14F-4D97-AF65-F5344CB8AC3E}">
        <p14:creationId xmlns:p14="http://schemas.microsoft.com/office/powerpoint/2010/main" val="349877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9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1.Làn gió vi vu ngoài đồng,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yên đêm trường thanh vắng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 chăn đang giữ chiên mình,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biết Cứu Chúa hạ sinh</a:t>
            </a:r>
          </a:p>
        </p:txBody>
      </p:sp>
    </p:spTree>
    <p:extLst>
      <p:ext uri="{BB962C8B-B14F-4D97-AF65-F5344CB8AC3E}">
        <p14:creationId xmlns:p14="http://schemas.microsoft.com/office/powerpoint/2010/main" val="75924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Nô-en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 lại về, để nụ cười nở trên môi thật tươi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đến không như mọi người,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yên trong chuồng chiên tối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muôn thiên sứ đang cười,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"Bình an cho người trần gian"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6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Trái đất hãy hát xướng ca,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muôn dân mau hát lời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báo tin mừng ra,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Thế đến đây cùng ta</a:t>
            </a:r>
          </a:p>
        </p:txBody>
      </p:sp>
    </p:spTree>
    <p:extLst>
      <p:ext uri="{BB962C8B-B14F-4D97-AF65-F5344CB8AC3E}">
        <p14:creationId xmlns:p14="http://schemas.microsoft.com/office/powerpoint/2010/main" val="1203750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86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1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2.Ngày tháng cứ lướt trôi dần,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đợi trông Con Trời lâm thế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Rồi đêm đông giá hiu quạnh,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Cứu Chúa hạ sinh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9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1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hỡi, hãy đến tôn thờ,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 chân nơi tình Thiên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nghe chuông thánh êm đềm,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nhẹ ngân khúc nhạc bình an</a:t>
            </a:r>
          </a:p>
        </p:txBody>
      </p:sp>
    </p:spTree>
    <p:extLst>
      <p:ext uri="{BB962C8B-B14F-4D97-AF65-F5344CB8AC3E}">
        <p14:creationId xmlns:p14="http://schemas.microsoft.com/office/powerpoint/2010/main" val="305389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Trái đất hãy hát xướng ca,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muôn dân mau hát lời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báo tin mừng ra,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Thế đến đây cùng ta</a:t>
            </a:r>
          </a:p>
        </p:txBody>
      </p:sp>
    </p:spTree>
    <p:extLst>
      <p:ext uri="{BB962C8B-B14F-4D97-AF65-F5344CB8AC3E}">
        <p14:creationId xmlns:p14="http://schemas.microsoft.com/office/powerpoint/2010/main" val="322420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17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Trái đất hãy hát xướng ca,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muôn dân mau hát lời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báo tin mừng ra, 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Thế đến đây cùng ta</a:t>
            </a:r>
          </a:p>
        </p:txBody>
      </p:sp>
    </p:spTree>
    <p:extLst>
      <p:ext uri="{BB962C8B-B14F-4D97-AF65-F5344CB8AC3E}">
        <p14:creationId xmlns:p14="http://schemas.microsoft.com/office/powerpoint/2010/main" val="2565278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Halle~ Hallelu-jah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00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7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8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50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9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đi trong nơi tối tăm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ánh sáng thiên thượng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đến trong xứ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dân mình chẳng hề nhận lấy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64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Chiên Con vinh hiển ngôi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Quyền phép nấy trên vai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Đấng Mưu Luận, Đấng Lạ Lùng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Đức Chúa Trời quyền năng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4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7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đi trong nơi tối tăm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ánh sáng thiên thượng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đến trong xứ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dân mình chẳng hề nhận lấy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03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7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Chiên Con vinh hiển ngôi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Quyền phép nấy trên vai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Đấng Mưu Luận, Đấng Lạ Lùng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Đức Chúa Trời quyền năng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99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 Chúa luôn ở với chúng 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Emmanuel!Chồi và hậu tự David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 Sáng Danh trên các tầng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Hoà bình dưới đất ân ban cho loài người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9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7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đi trong nơi tối tăm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ánh sáng thiên thượng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đến trong xứ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dân mình chẳng hề nhận lấy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55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7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Chiên Con vinh hiển ngôi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Quyền phép nấy trên vai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Đấng Mưu Luận, Đấng Lạ Lùng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Là Đức Chúa Trời quyền năng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93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 Chúa luôn ở với chúng 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Emmanuel!Chồi và hậu tự David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Emmanuel! Sáng Danh trên các tầng trời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Hoà bình dưới đất ân ban cho loài người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93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LỜI CHỨNG CÁ NHÂN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 THỊ PHƯƠNG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81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96F6-F5FE-7263-C70A-256E414E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Ê-sai (9)</a:t>
            </a:r>
          </a:p>
        </p:txBody>
      </p:sp>
    </p:spTree>
    <p:extLst>
      <p:ext uri="{BB962C8B-B14F-4D97-AF65-F5344CB8AC3E}">
        <p14:creationId xmlns:p14="http://schemas.microsoft.com/office/powerpoint/2010/main" val="176602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8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Bóng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tối đã lùi đi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nhường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lại ánh sáng 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cho Vua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Khắp thế giới mừng vui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Ngài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lau nước mắt những ai buồn đau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đi trong bóng tối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   Đã thấy ánh sáng lớn;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đang ngồi dưới bóng của sự chết,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được ánh sáng chiếu rọi.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làm cho dân nầy gia tăng bội phần,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khiến họ tràn ngập niềm vui.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sẽ vui mừng trước mặt Chúa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vui mừng trong mùa gặt,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người ta reo vui lúc chia nhau chiến lợi phẩm.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Chúa đã bẻ cái ách nặng nề,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 Ngọn roi đánh trên vai họ,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cây gậy của kẻ áp bức họ,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 Ngài đã làm trong thời Ma-đi-an.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Tất cả giày dép dùng trong chiến trận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quân phục vấy máu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Đều sẽ bị thiêu hủy, làm mồi cho lửa.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một Con Trẻ được sinh cho chúng ta,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Tức là một con trai được ban cho chúng ta;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Quyền cai trị sẽ đặt trên vai Ngài.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Danh Ngài là: “Đấng Kỳ Diệu, Đấng Cố Vấn,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Chúa Trời Quyền Năng,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Cha Đời Đời, Chúa Bình An.”</a:t>
            </a:r>
          </a:p>
        </p:txBody>
      </p:sp>
    </p:spTree>
    <p:extLst>
      <p:ext uri="{BB962C8B-B14F-4D97-AF65-F5344CB8AC3E}">
        <p14:creationId xmlns:p14="http://schemas.microsoft.com/office/powerpoint/2010/main" val="3306073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công lý và sự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 Từ nay cho đến đời đời.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 Lòng sốt sắng của Đức Giê-hô-va vạn quân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 Sẽ thực hiện điều ấy!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công lý và sự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 Từ nay cho đến đời đời.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 Lòng sốt sắng của Đức Giê-hô-va vạn quân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 Sẽ thực hiện điều ấy!</a:t>
            </a:r>
          </a:p>
        </p:txBody>
      </p:sp>
    </p:spTree>
    <p:extLst>
      <p:ext uri="{BB962C8B-B14F-4D97-AF65-F5344CB8AC3E}">
        <p14:creationId xmlns:p14="http://schemas.microsoft.com/office/powerpoint/2010/main" val="2847143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đã truyền một lời chống lại Gia-cốp,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 Và lời ấy giáng trên Y-sơ-ra-ên.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Toàn dân, tức là Ép-ra-im và dân cư Sa-ma-ri,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Sẽ biết lời ấy.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 Với lòng tự cao tự đại, họ nói rằng: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 </a:t>
            </a:r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ca xướng chúc câu an bình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 thanh ca xướng chúc câu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24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“Gạch đã đổ xuống,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chúng tôi sẽ xây lại bằng đá quý;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Cây sung đã bị đốn ngã,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chúng tôi sẽ thay bằng cây bá hương.”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vậy, Đức Giê-hô-va sẽ khiến kẻ đối địch của Rê-xin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Nổi lên chống lại họ, và khuấy động kẻ thù của họ.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Dân A-ram phía trước, dân Phi-li-tin phía sau,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Há miệng ra nuốt Y-sơ-ra-ên.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Dù vậy, cơn giận Ngài chưa quay khỏi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tay Ngài vẫn còn giơ ra!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dân chúng không quay về Đấng đánh phạt mình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chẳng tìm kiếm Đức Giê-hô-va vạn quân.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nên chỉ trong một ngày,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sẽ cắt khỏi Y-sơ-ra-ên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đầu lẫn đuôi, cả cành cọ lẫn cây sậy.</a:t>
            </a:r>
          </a:p>
        </p:txBody>
      </p:sp>
    </p:spTree>
    <p:extLst>
      <p:ext uri="{BB962C8B-B14F-4D97-AF65-F5344CB8AC3E}">
        <p14:creationId xmlns:p14="http://schemas.microsoft.com/office/powerpoint/2010/main" val="2398391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Đầu là trưởng lão và người được tôn trọng,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 Đuôi là kẻ tiên tri dạy điều dối trá.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8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Những kẻ dẫn dắt dân nầy đã sai lạc,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Còn những người được dẫn dắt thì bị hủy diệt.</a:t>
            </a:r>
          </a:p>
        </p:txBody>
      </p:sp>
    </p:spTree>
    <p:extLst>
      <p:ext uri="{BB962C8B-B14F-4D97-AF65-F5344CB8AC3E}">
        <p14:creationId xmlns:p14="http://schemas.microsoft.com/office/powerpoint/2010/main" val="2787366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vậy, Chúa không vui lòng về giới trẻ của họ,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chẳng xót thương kẻ mồ côi và góa bụa,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24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tất cả họ đều vô đạo và gian 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Miệng nào cũng nói điều ngu xuẩn.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 Dù vậy, cơn giận Ngài chưa quay khỏi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tay Ngài vẫn còn giơ ra!</a:t>
            </a:r>
          </a:p>
        </p:txBody>
      </p:sp>
    </p:spTree>
    <p:extLst>
      <p:ext uri="{BB962C8B-B14F-4D97-AF65-F5344CB8AC3E}">
        <p14:creationId xmlns:p14="http://schemas.microsoft.com/office/powerpoint/2010/main" val="3404644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sự gian ác cháy bừng lên như lửa,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Thiêu hủy gai gốc và bụi rậm,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 Đốt cháy các bụi cây trong rừng,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Làm cho khói cuồn cuộn bốc lên.</a:t>
            </a:r>
          </a:p>
        </p:txBody>
      </p:sp>
    </p:spTree>
    <p:extLst>
      <p:ext uri="{BB962C8B-B14F-4D97-AF65-F5344CB8AC3E}">
        <p14:creationId xmlns:p14="http://schemas.microsoft.com/office/powerpoint/2010/main" val="251849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Nô-en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 lại về, để nụ cười nở trên môi thật tươi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tinh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38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Bởi cơn giận của Đức Giê-hô-va vạn quân,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Đất bị thiêu đốt, dân trở thành mồi cho lửa;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ta chẳng còn tiếc thương anh em mình.</a:t>
            </a:r>
          </a:p>
        </p:txBody>
      </p:sp>
    </p:spTree>
    <p:extLst>
      <p:ext uri="{BB962C8B-B14F-4D97-AF65-F5344CB8AC3E}">
        <p14:creationId xmlns:p14="http://schemas.microsoft.com/office/powerpoint/2010/main" val="8889372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Họ cấu xé bên phải mà vẫn đói,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ăn nuốt bên trái vẫn chưa no;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Ai nấy ăn thịt của chính cánh tay mình.</a:t>
            </a:r>
          </a:p>
        </p:txBody>
      </p:sp>
    </p:spTree>
    <p:extLst>
      <p:ext uri="{BB962C8B-B14F-4D97-AF65-F5344CB8AC3E}">
        <p14:creationId xmlns:p14="http://schemas.microsoft.com/office/powerpoint/2010/main" val="34034720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Ma-na-se chống Ép-ra-im, và Ép-ra-im chống Ma-na-se,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Rồi cả hai cùng chống lại Giu-đa.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Dù vậy, cơn giận của Đức Giê-hô-va chưa quay khỏi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tay Ngài vẫn còn giơ ra!</a:t>
            </a:r>
          </a:p>
        </p:txBody>
      </p:sp>
    </p:spTree>
    <p:extLst>
      <p:ext uri="{BB962C8B-B14F-4D97-AF65-F5344CB8AC3E}">
        <p14:creationId xmlns:p14="http://schemas.microsoft.com/office/powerpoint/2010/main" val="1783406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4284E4-4CFE-6027-230E-B852E7D7485E}"/>
              </a:ext>
            </a:extLst>
          </p:cNvPr>
          <p:cNvSpPr txBox="1"/>
          <p:nvPr/>
        </p:nvSpPr>
        <p:spPr>
          <a:xfrm>
            <a:off x="279633" y="158958"/>
            <a:ext cx="117921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 </a:t>
            </a:r>
            <a:r>
              <a:rPr lang="en-US" sz="3200">
                <a:solidFill>
                  <a:srgbClr val="FF0000"/>
                </a:solidFill>
              </a:rPr>
              <a:t>18</a:t>
            </a:r>
            <a:r>
              <a:rPr lang="en-US" sz="3200"/>
              <a:t> Sự giáng sinh của Đức Chúa Jêsus Christ đã xảy ra như sau: Ma-ri, mẹ Ngài, đã hứa hôn với Giô-sép, nhưng trước khi chung sống với nhau thì nàng mang thai bởi Đức Thánh Linh. </a:t>
            </a:r>
            <a:r>
              <a:rPr lang="en-US" sz="3200">
                <a:solidFill>
                  <a:srgbClr val="FF0000"/>
                </a:solidFill>
              </a:rPr>
              <a:t>19</a:t>
            </a:r>
            <a:r>
              <a:rPr lang="en-US" sz="3200"/>
              <a:t> Giô-sép, chồng nàng là người công chính, không muốn bêu xấu nàng nên định âm thầm từ hôn.</a:t>
            </a:r>
            <a:r>
              <a:rPr lang="vi-VN" sz="3200"/>
              <a:t> </a:t>
            </a:r>
            <a:r>
              <a:rPr lang="vi-VN" sz="3200">
                <a:solidFill>
                  <a:srgbClr val="FF0000"/>
                </a:solidFill>
              </a:rPr>
              <a:t>20</a:t>
            </a:r>
            <a:r>
              <a:rPr lang="en-US" sz="3200"/>
              <a:t> </a:t>
            </a:r>
            <a:r>
              <a:rPr lang="vi-VN" sz="3200"/>
              <a:t>Đang khi Giô-sép ngẫm nghĩ về việc nầy thì một thiên sứ của Chúa hiện đến với ông trong giấc chiêm bao và truyền rằng: “Hỡi Giô-sép con dòng Đa-vít, ngươi chớ ngại cưới Ma-ri làm vợ, vì thai mà nàng đang mang đó là bởi Đức Thánh Linh. </a:t>
            </a:r>
            <a:r>
              <a:rPr lang="vi-VN" sz="3200">
                <a:solidFill>
                  <a:srgbClr val="FF0000"/>
                </a:solidFill>
              </a:rPr>
              <a:t>21</a:t>
            </a:r>
            <a:r>
              <a:rPr lang="en-US" sz="3200"/>
              <a:t> </a:t>
            </a:r>
            <a:r>
              <a:rPr lang="vi-VN" sz="3200"/>
              <a:t>Nàng sẽ sinh một con trai; ngươi hãy đặt tên là Jêsus, vì chính con trai ấy sẽ cứu dân mình ra khỏi tội.”</a:t>
            </a:r>
            <a:endParaRPr lang="en-US" sz="3200"/>
          </a:p>
          <a:p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>
                <a:solidFill>
                  <a:srgbClr val="FF0000"/>
                </a:solidFill>
              </a:rPr>
              <a:t>Ma-thi-ơ (1: 18-21)</a:t>
            </a:r>
          </a:p>
        </p:txBody>
      </p:sp>
    </p:spTree>
    <p:extLst>
      <p:ext uri="{BB962C8B-B14F-4D97-AF65-F5344CB8AC3E}">
        <p14:creationId xmlns:p14="http://schemas.microsoft.com/office/powerpoint/2010/main" val="35998157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GIẢNG LUẬN KINH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SƯ: NGUYỄN TRỌNG VIỆT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8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Bóng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tối đã lùi đi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nhường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lại ánh sáng 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cho Vua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Khắp thế giới mừng vui</a:t>
            </a: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en-US" sz="3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cs typeface="Arial" panose="020B0604020202020204" pitchFamily="34" charset="0"/>
              </a:rPr>
              <a:t>Ngài </a:t>
            </a:r>
            <a:r>
              <a:rPr lang="vi-VN" sz="3600" dirty="0">
                <a:solidFill>
                  <a:srgbClr val="0070C0"/>
                </a:solidFill>
                <a:cs typeface="Arial" panose="020B0604020202020204" pitchFamily="34" charset="0"/>
              </a:rPr>
              <a:t>lau nước mắt những ai buồn đau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61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68,&quot;width&quot;:192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68,&quot;width&quot;:192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1981</Words>
  <Application>Microsoft Office PowerPoint</Application>
  <PresentationFormat>Widescreen</PresentationFormat>
  <Paragraphs>367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Cooper Black</vt:lpstr>
      <vt:lpstr>Wingdings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Ê-sai (9)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2022-02-21T03:22:14Z</dcterms:created>
  <dcterms:modified xsi:type="dcterms:W3CDTF">2023-12-23T15:04:25Z</dcterms:modified>
</cp:coreProperties>
</file>